
<file path=[Content_Types].xml><?xml version="1.0" encoding="utf-8"?>
<Types xmlns="http://schemas.openxmlformats.org/package/2006/content-types">
  <Default Extension="2q==" ContentType="image/2q=="/>
  <Default Extension="9k=" ContentType="image/9k="/>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47" d="100"/>
          <a:sy n="147" d="100"/>
        </p:scale>
        <p:origin x="56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95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9k="/></Relationships>
</file>

<file path=ppt/slides/_rels/slide11.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q=="/></Relationships>
</file>

<file path=ppt/slides/_rels/slide12.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k="/></Relationships>
</file>

<file path=ppt/slides/_rels/slide13.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q=="/></Relationships>
</file>

<file path=ppt/slides/_rels/slide18.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q=="/></Relationships>
</file>

<file path=ppt/slides/_rels/slide23.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q=="/></Relationships>
</file>

<file path=ppt/slides/_rels/slide25.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q=="/></Relationships>
</file>

<file path=ppt/slides/_rels/slide7.xml.rels><?xml version="1.0" encoding="UTF-8" standalone="yes"?>
<Relationships xmlns="http://schemas.openxmlformats.org/package/2006/relationships"><Relationship Id="rId3" Type="http://schemas.openxmlformats.org/officeDocument/2006/relationships/image" Target="../media/image2.9k="/><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q=="/></Relationships>
</file>

<file path=ppt/slides/_rels/slide8.xml.rels><?xml version="1.0" encoding="UTF-8" standalone="yes"?>
<Relationships xmlns="http://schemas.openxmlformats.org/package/2006/relationships"><Relationship Id="rId3" Type="http://schemas.openxmlformats.org/officeDocument/2006/relationships/image" Target="../media/image1.2q=="/><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1521606" y="1273102"/>
            <a:ext cx="6583276" cy="2011680"/>
          </a:xfrm>
          <a:custGeom>
            <a:avLst/>
            <a:gdLst/>
            <a:ahLst/>
            <a:cxnLst/>
            <a:rect l="l" t="t" r="r" b="b"/>
            <a:pathLst>
              <a:path w="6583276" h="2011680">
                <a:moveTo>
                  <a:pt x="70409" y="0"/>
                </a:moveTo>
                <a:lnTo>
                  <a:pt x="6512867" y="0"/>
                </a:lnTo>
                <a:quadBezTo>
                  <a:pt x="6583276" y="0"/>
                  <a:pt x="6583276" y="70409"/>
                </a:quadBezTo>
                <a:lnTo>
                  <a:pt x="6583276" y="1941271"/>
                </a:lnTo>
                <a:quadBezTo>
                  <a:pt x="6583276" y="2011680"/>
                  <a:pt x="6512867" y="2011680"/>
                </a:quadBezTo>
                <a:lnTo>
                  <a:pt x="70409" y="2011680"/>
                </a:lnTo>
                <a:quadBezTo>
                  <a:pt x="0" y="2011680"/>
                  <a:pt x="0" y="1941271"/>
                </a:quadBezTo>
                <a:lnTo>
                  <a:pt x="0" y="70409"/>
                </a:lnTo>
                <a:quadBezTo>
                  <a:pt x="0" y="0"/>
                  <a:pt x="70409" y="0"/>
                </a:quadBezTo>
                <a:close/>
              </a:path>
            </a:pathLst>
          </a:custGeom>
          <a:solidFill>
            <a:srgbClr val="72349D">
              <a:alpha val="90000"/>
            </a:srgbClr>
          </a:solidFill>
          <a:ln/>
        </p:spPr>
        <p:txBody>
          <a:bodyPr/>
          <a:lstStyle/>
          <a:p>
            <a:endParaRPr lang="en-US"/>
          </a:p>
        </p:txBody>
      </p:sp>
      <p:sp>
        <p:nvSpPr>
          <p:cNvPr id="4" name="Text 1"/>
          <p:cNvSpPr/>
          <p:nvPr/>
        </p:nvSpPr>
        <p:spPr>
          <a:xfrm>
            <a:off x="1704284" y="1748590"/>
            <a:ext cx="6217920" cy="1060704"/>
          </a:xfrm>
          <a:prstGeom prst="rect">
            <a:avLst/>
          </a:prstGeom>
          <a:noFill/>
          <a:ln/>
        </p:spPr>
        <p:txBody>
          <a:bodyPr wrap="square" lIns="95250" tIns="95250" rIns="95250" bIns="95250" rtlCol="0" anchor="t">
            <a:spAutoFit/>
          </a:bodyPr>
          <a:lstStyle/>
          <a:p>
            <a:pPr algn="ctr">
              <a:lnSpc>
                <a:spcPct val="96000"/>
              </a:lnSpc>
              <a:spcBef>
                <a:spcPts val="375"/>
              </a:spcBef>
            </a:pPr>
            <a:r>
              <a:rPr lang="en-US" sz="3000" b="1" dirty="0">
                <a:solidFill>
                  <a:srgbClr val="FFFFFF"/>
                </a:solidFill>
                <a:latin typeface="Arial" pitchFamily="34" charset="0"/>
                <a:ea typeface="Arial" pitchFamily="34" charset="-122"/>
                <a:cs typeface="Arial" pitchFamily="34" charset="-120"/>
              </a:rPr>
              <a:t>Supporting trade in agricultural products through services</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a:off x="6172607" y="865356"/>
            <a:ext cx="2854757" cy="3412787"/>
          </a:xfrm>
          <a:prstGeom prst="rect">
            <a:avLst/>
          </a:prstGeom>
        </p:spPr>
      </p:pic>
      <p:pic>
        <p:nvPicPr>
          <p:cNvPr id="3" name="Image 1" descr="data:image/jpeg;base64,/9j/4AAQSkZJRgABAQEAAAAAAAD/4QAuRXhpZgAATU0AKgAAAAgAAkAAAAMAAAABAD4AAEABAAEAAAABAAAAAAAAAAD/2wBDAAoHBwkHBgoJCAkLCwoMDxkQDw4ODx4WFxIZJCAmJSMgIyIoLTkwKCo2KyIjMkQyNjs9QEBAJjBGS0U+Sjk/QD3/2wBDAQsLCw8NDx0QEB09KSMpPT09PT09PT09PT09PT09PT09PT09PT09PT09PT09PT09PT09PT09PT09PT09PT09PT3/wAARCAE8Ad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XFGKKKADFGKKKADFGKKKADFGKKKADFGKKKADFGKKKADFGKKKADFGKKKADFGKKKADFGKKKADFGKK5K/16+m1O9itLu00+zsGWOW4uF3FnboAOwoA63FGK5SLxBPFq1mbu8ge0OnyTzPCP3bFWxuB69O1TN4sjurS6jihurS5No9xbmePbvUDhh+hwaAOlxRiuZ0HxXHdwW1vdRXQumtfNDvFgT4HzbMdaS98Vebp+pRwQXNnewWrTxidADj179+xoA6fFGK5zV9Zu9P8ABsGoQun2lkiyzjIy2MnH4mqVp4wks3v11R4ruK0eNVubNOHL9sZ6j2oA7DFGK5lPE6x6hcTXbz29rFZic28sADqS2Ouckn096nPiuCO1jklsr2OWWTy4oHjAeQ4zkc4xjvQBv4oxVHS9Wt9WsftVuWWNWKsHGCjDqDWbbeMLK5uIkSC6Ec5ZbeZo8JMy9l9+O+KAOgxRiuW8KanqGsQ6jczvKD5jLCjxBUTGcAEckjgHNZlx41voNE0ycLG1y8rrdgJ0VGw3HbqKAO8xRiuM1rxHfRjVpLSVUt7OSCNGVMksxBb68HFasfi+xNreTTRXNubQqJIpY8Od33cD3oA3sUYrEh8Tw3EFwY7O8NxA6o9sIwXG7kHg4wfXNUL7xqI9PhuLOyndzdi2ljdcGM9xwepzx60AdVijFRwyGaFJCjR7lDbXGCvsfepKADFGKKKADFGKKKADFGKKKADFGKKKADFGKKKADFGKKKADFGKKKADFGKKKADFGKKKADFFFFABRRRQAUVFdXUNlbSXFzIscUY3MzdAKpya9psTOr3aBlUMRz3xjHqeRwOaANGiqc2rWVvHBJLcIqT/6tuzf/W5HPvVygAooooAKKKKACiiigAooooAKKKKACiiigAooooAK5u/8M3Z1C6utLvYoReAfaIZovMQkDAYehrpKKAOUj8FAQW8El3ujisZLRiEwTubO4fT0p0XhW8lYvqOoRzPHaPa2+yLaFDDG5ueT0rqaKAOUs/CF4jxfa9TDi2tXtrZo49jJuGNx55IqCz8Dz28d0Hu4N09k1rmOIjk/xnJ5NdlRQBian4fbUfDUWlCdVZFjBcrkHbjt74p2q+HorzTI7OzEVqqTpKdkeAdpz0HrWzRQBzur+Fv7Wvb2Z7nYlzbLCoC5Ksrbg3uPaoL3wxf6nbW5vr+3muraTdFmD92Vxghlzzn1rqaKAM3S9N+w6YbWUW4Lliwt4/LXn2/rWRYeErq2msI7i/SWx09zJbxrHtfPbcc9snpXU0UAZmg6S2j2Mlu0olLzyS7guMbjnFZCeClXUNVme4DQ3sciRx7f9UX5J/MCuqooA5WLwfJH4ZbTGvFeeS4WeSYp97BB6fQAVNqfhP8AtOfVHe5Ci98op8mdjR9M+oNdJRQByj+ErmXTZIPOsYZGlR8QW5RHC/wuM5IOaangyePSJraO8iSZrxbuNliwikfw7c9K62igCOASrAgnZXkCjeyjAJ9hUlFFABRRRQAUUUUAFFFFABRRRQAUUUUAFFFFABRRRQAUUUUAFFFFABRRRQAUUUUAUdV0yPVrI20skkYJyGQ855/Mc9Kyj4TAkjdL6QNA3mQkoDtfCgk+oIXpxjNdHRQBhS+GhJBBB9rkEcKeUBsHKHbkfUlc598Vu+1FFADfKHq3/fRo8oerf99GnUUAN8oerf8AfRo8oerf99GnUUAN8oerf99Gjyh6t/30adRQA3yh6t/30aPKHq3/AH0adRQA3yh6t/30aPKHq3/fRp1FADfKHq3/AH0aPKHq3/fRp1FADfKHq3/fRo8oerf99GnUUAN8oerf99Gjyh6t/wB9GnUUAN8oerf99Gjyh6t/30adRQA3yh6t/wB9Gjyh6t/30adRQA3yh6t/30aPKHq3/fRp1FADfKHq3/fRo8oerf8AfRp1FADfKHq3/fRo8oerf99GnUUAN8oerf8AfRo8oerf99GnUUAN8oerf99Gjyh6t/30adRQA3yh6t/30aPKHq3/AH0adRQA3yh6t/30aPKHq3/fRp1FADfKHq3/AH0aPKHq3/fRp1FADfKHq3/fRo8oerf99GnUUAN8oerf99Gjyh6t/wB9GnUUAN8oerf99Gjyh6t/30adRQA3yh6t/wB9Gjyh6t/30adRQA3yh6t/30aPKHq3/fRp1FADfKHq3/fRo8oerf8AfRp1FADfKHq3/fRo8oerf99GnUUAN8oerf8AfRo8oerf99GnUUAIAAMDP4mloooAKKKKACiiigAooooAKKKKACiiigAooooAKKKKACiiigAooooAKKKKACiiigAooooAKKKKACiiigAooooAKKKKACiiigAooooAKKKKACiiigAooooAKKKKACiiigAooooAKKKKACiiigAooooAKKKKACiiigAoqG3uYrqFZoHDxtnDDvjj+lTUbAFFFFAFPVL46bp0t0IvNEQyVBxxWW/igCbyltWMj7PJVpApl3AHjjGBnGRnpW1dWkN7AYbhN8Z6jJH8qqyaFpsmd9qhyoUdflA6bf7vQdMdKAKlx4jjhtLS4S2d1niMzDcAUQYB+pBYcVt+9UG0XT5PL3WqERkFRzgYAA/DAHHTir9ADfNT+8Pzo81P7w/OncUcUAN81P7w/OjzU/vD86dxRxQA3zU/vD86PNT+8Pzp3FHFADfNT+8Pzo81P7w/OncUcUAN81P7w/OjzU/vD86dxRxQA3zU/vD86PNT+8Pzp3FHFADfNT+8Pzo81P7w/OncUcUAN81P7w/OjzU/vD86dxRxQA3zU/vD86PNT+8Pzp3FHFADfNT+8Pzo81P7w/OncUcUAN81P7w/OjzU/vD86dxRxQA3zU/vD86PNT+8Pzp3FHFADfNT+8Pzo81P7w/OncUcUAN81P7w/OjzU/vD86dxRxQA3zU/vD86PNT+8Pzp3FHFADfNT+8Pzo81P7w/OncUcUAN81P7w/OjzU/vD86dxRxQA3zU/vD86PNT+8Pzp3FHFADfNT+8Pzo81P7w/OncUcUAN81P7w/OjzU/vD86dxRxQA3zU/vD86PNT+8Pzp3FHFADfNT+8Pzo81P7w/OncUcUAN81P7w/OjzU/vD86dxRxQA3zU/vD86PNT+8Pzp3FHFADfNT+8Pzo81P7w/OncUcUAN81P7w/OmSSoI2O4cA96lqG6Oy1mb0jY/pTW4mZ/hj/kXbM+qE/mSa1qy/DYx4dsB/0xWtSnU+JijsFFFFSUFFFFABRRRQAUUUUAFFFFABRTJJUi2mR1UMQoycZJ6Cn0AFFFFABRRRQAUUVUvdStNPQPdzxxA9Ax5P0HU0asTdi3RVPT9St9ThaW1csqsUOVKnP0P1q5RZpgncKKKKBhRRRQAUUUUAFFFFABRRRQAUUUUAFFFFABRRRQAUUUUAFFFFABRRRQAUUUUAFFFFABRRRQAUUUUAFFFFABRRRQAUUUUAFVdSO3TLpvSFz+hqZ5UjZFd1Uudqgnqfaqutts0O+b0gf/0E00tUJ7DdAGNAsB/0wT+VaFU9IXZo1kvpAn/oIq5RLdgtgqlqeqwaTAk1zu2s4T5R0J/pV2sLxZuOmQoMnfMAYwD+84JxkdOmfwpDNi2nS6to54s7JFDLkY4qWsS/up7Lwws0DmGdY125G7nHTkVjy69qvnAF2iRiBLm2z5CYXD++SSMHOKAOzorlrzWtQFnYmPKTtHmVRCTuk+UhPbIYn8K6mgAopu5/+ef60bn/AOef60AOopu5/wDnn+tG5/8Ann+tAHM+NLpof7NRf+fgStjsF/8A2q3p9Ss7WZIbi5ijlf7qswBNcz4lQ3l7fjb/AMeun5HPRmbP8lqO6xqFrrl5sDNFFEsbHB2lVDnH4mun2alCPl+tjHmabO0oqC3naa2ilCZDoGBz6jNSb3/55/rXM1Y2H0Uze/8Azz/Wje//ADz/AFoAoa5eS2WnM1sF8+RlijLdAzHAP4ZzUen6DaWGJPLE1zj57iT5mY+vPT8Kj8QFmjsUKfevYh198/0rVLtz8nb1q72irEaNu/QytPJt/E2p256SrHcJ+W0/qBWz3rE1BvsviLTboqQJg9s3PXPzD9Qa2Nz5/wBX+tOetmOPYkopu5/+ef60bn/55/rWZQ6im7n/AOef60bn/wCef60AOopu9/8Ann+tG5/+ef60AOopu5/+ef60bn/55/rQA6im7n/55/rRuf8A55/rQA6im7n/AOef60bn/wCef60AOopu5/8Ann+tG5/+ef60AOopu5/+ef60bn/55/rQA6im7n/55/rRuf8A55/rQA6im7n/AOef60bn/wCef60AOopu5/8Ann+tG5/+ef60AOopu5/+ef60bn/55/rQA6im7n/55/rRuf8A55/rQA6im7n/AOef60bn/wCef60AOopu5/8Ann+tG5/+ef60AOopu5/+ef60bn/55/rQA6im7n/55/rRuf8A55/rQA6im7n/AOef60bn/wCef60Ac14ou/J1rRE7C43N7DIX+prU8Rtt8O35/wCmDfyrn/E2ZtSu5dv/AB5W0TDnoTJk/oK2fE7k+Gb07cAx4Bz6kV0W+Ayv8Rp2K7bC3X0iUfpU9RW+RbRgjGFAxUtc73NFsFc/4teE2EEM8sSeZLkLIwXcAD0YggHof0710FZGu6gLGOFljSV1bcUZSSVwRwccHOPwzQMt6Qc6RaHcrful5RcA8dh6VcqvYSSS2EEkxUyMgLFQQM47ZqxQAUUUUAFFFFABRRTXcJGzt0AyaAOftUF8+vyEZEjmAH1Cpj+ZNQ+EbQyeEWEnLXW/JPfPy/0q94YQ/wBgxSsPmuHaZs/7TE/yxWnHEkMaxwoEjXoqjAHNbSna8f60MoxvZmPpeqx2Pg+2u7nJWGMIwHXIO3+lbiuHRWU5VhkGuKuovPuZPDxyokvTKAP+eRUv+W6uj8OXBuNCtTJ/rI1MT+xU7T/KnVgkuZf0ghK7satFFFYGpi6+f9O0dPW8B/JWrX7Vkax82uaKn/TWRvyQ/wCNa/atH8MSVuzJ8SxNJo0ksYzJbOtwmPVSD/LNa0MqzQpInKuoYfQ0yaMTQyRt0dWU/jWb4YlZ9Dhic5kty0DZ9VOP5Ypbw9A2kbFFQpcwyzywpIrSRY3qDyueRU1QUFFUtN1KLVLUzwAhA7Jg+oOKszTR28LyyuqRoMszHAAp2adhJpq5DcX0Ftc29vK+JLgkRjHXAyatVxV7djUNZh1WJma1tbiGCJwCA24/OfpyortaqcOVIUZXbCiiioKCiiigAooooAKKKKACiiigAooooAKKKKACiiigAooooAKKKKACiiigAooooAKKKKACiiigAoqnLqMcWpwWLBvMmRnUjpgVZLqhAZgCegJ607CujmJovtkHiWXGS2YR/wAAT/E1PrE/neCVkz/rY4v1K1L4ciFxocjv/wAvksshPqGJA/TFZcsxHhdtPk4ms7mK3Yeo3jafoVxXQtZW7NGT2v3OxjGEA9KWgUVzGwVheKHdYLQqFC+eMt57RMpwQMEA9cn8K3a5/wAYlf7LhRwux51Vi2BgYJ4LcA8d6ANbTSzadblpBIxjGWDFgT9Tyfxq1VTTykemW3ICCNQDkY6e3H5VZMiDILgYGTk9KAHUUhYLjJAycDJpaACiiigAqhrc32fQ72T+7A+Pyq/WN4rP/EgmjHWZkjH4sBVQV5JEydkXtOiEGm20QGNkSL+lWPT6CkChVCjoMCl/hH0FD3GkUTpULa2mp5PnLCYgMcHnr9e1V9ExBf6tajgJc+YB7OoP881q9j+P86yYf3HjG4Xtc2qv9SpI/kRVRd00yWkmrG1RRRWZZi3/AM/irSl/uxzP+gFa3b/PrWTP83jG1H9yzdvzYCtbt/n1rSWy9CFuwPf8axLeZNI167t5mCQXQN1GxOAGHDj+RrcPf8arXunWmohVvLeOZUbKh1zjilFpb7Davtuc1pxltbq21xyQmoyskyk/dVj+7P4YA/Gul1S5FppV1PnHlxM36VFqenLfaRNZRgJujxHjjaRyv5ECse9/tzUtNW0nsIo1l2LIwmBYDIycY6cGtNJtPYjWKY/wbE9lFd2Mh+aMxyjP+2gJ/UGr3ihsaFKn/PV0j/NgKYdtn4siPRLu2MY/3kOf5E/lS+Iv3n9m2/8Az0vEz9Fyx/lQ3eopfMFpGweJ4h/wjdzsGPJCyKB22kH+la0TiSJHHRgCPxqDUbcXVhcwHpJGy/mtQ6DP9p0Gyl9YlH5cf0qHrD5l7SNGiiisygooooAKKKKACiiigAooooAKKKKACiiigAooooAKKKKACiiigAooooAKKKKACiiigAooooA5XUrnZ8QNNXsIip/4Fu/wqXxFaSaprNraQTtDNFBJMki/wtkAfh1qlqXPiiS57QXVtHn0yDn/ANCrXh/e+MLtu0FoiD/gTE/0FdL92zXRf1+Zgtbp9WXtLs/sGm21rkExIqkjucc1zfihWg1uwKr8l68SOR/eRwR+hIrrh1/Kqd/psWoG2MpYG3lWZSPUdvpWVOdpczNJRurIvjpRSJ0pazLCsrXbx7G2hkTySWmClZQcMCDwMA4PQ59q1ax/ElhPqWnLBDGJMyAupIU4wehIODnH4ZoATU4ZdX8PKltDbSPMo4c/KoPUjjqO3FZlx4du2uWeGGHyj5ZeKWTcZiuBjdtyBgd85PYVv6QtzHpsEd5CkU0ahCqEEHHcY6Z9Ku0AcvdaDf3FnZW5MLfZo/L3s54Py/vBx1G0jHv1rqKKKAG7X/v/AKUm1/7/AOlPooAZtb+/+lY3iEGRtNty2fMvE4x2XLf0q14guns9FuJY22ybQqMOzE4H86y9LTUL7VYv7TiK/wBnKV3Y4lkP8Y9tv6mtKcbLnIk7vlOhw39/07UmGwPn7DtTx2/CgfdH0FQUMw2D8/Y9qyNdSW0kt9Viy7WhIlUDkxN978Rwfwra/hP0NNdFdXVhlWBBHqKadmJrQp3eqW1japPNcDZJjywq7i+egAHUml07UoNTjZ7eYkocOjLtZD6EHpWVomkXdtqTG8OYLJTDZk91PO764wPwqyx+y+LojjCXlsVP+8hz/ImrcI6pCUnpcFDP4xf5+Y7JRnHq/wD9atfY2Pv9vSsjST9r1fU73HyiRbaM+ydf/Hia2e1TPew47XGFW5+f17UpRufn7+ntTj3/ABpT3+v9KkYzY3Hz9x2o2Nx8/YdqeO34Ug7fQUAYviON4rOC+VstZzrL0/hzhv0NGpfvvEOkRh8gCWbOPRcD+daN/bfbLC4tz/y1jZPzrn/DVwdUvPtLj/jztEtiT/f/AIv5Ctoaxv2M3vbudPhs8v39KyPDIaPT5rbfg21zLHjHQbsj9DWy3f6/0rGsWFl4lvrVuBdhbmI+pA2sP0B/Gs46xaLe6Zs7X/v/AKUu1/7/AOlOqtY30OoWwnt2LIWK5xjocH+VQVcn2v8A3/0o2v8A3/0p1FADdr/3/wBKNr/3/wBKdRQA3a/9/wDSja/9/wDSnUUAN2v/AH/0o2v/AH/0p1FADdr/AN/9KNr/AN/9KdRQA3a/9/8ASja/9/8ASnUUAN2v/f8A0o2v/f8A0p1FADdr/wB/9KNr/wB/9KdRQA3a/wDf/Sja/wDf/SnUUAN2v/f/AEo2v/f/AEp1FADdr/3/ANKNr/3/ANKdRQA3a/8Af/Sja/8Af/SnUUAM2v8A3/0o2v8A3/0pXcIjO3AUZNcpb6teW8tpql9cf6FeblMYGFiHVD7k4PPvVRg5bEuSW5DeKzWGt3W7lL9CDj+4UFa2j7ptW1icPwZ1jBx/dQf41Dp2nG/8LTRyMYnv98xJH3dxyPyGK1dN0+LS7KO2hyVTqx5LHuT7mtpzXK49f+G/yIindPoWQGyPn9O1ADcfP6dqcvUfh/KgdvwrA0FjyEGTn8KdSL0FLSGFYPix0j06Jps+UJhvAl8ssMHIz3+npW9XN+LTcCOLaoa3PBG0MS5z0HXOM9KANnTNn9mWvlbvL8tduW3HGPXvVuqmkhRpNoF27fKXG05HSrdABRRRQAUUUUAYviL99Jptp/z3u1JHqq5Y/wAhWt3/AB/pWVe/vPFFgvXyoJZPzwtaw6/59Kt6JErdsB2/Cj+EfQUDt+FHp9BUjD+E/Q0N3/Gj+E/Q0Hv+NAC9/wDPpWbq2my34tnt5xb3FvJvSQru6jBGPfNaJ6/59KPT8KE2ncGk1qVNMsF02xjtlcvt5ZyOWJOSfxJq32o9PoKO3+fWh3buCVlZAe/40Hv9f6UHv+NB7/X+lAAO31FA7fQUen4UDt9BQAh7/wCe9VbHTbfTknW3BAmkaVsnuat+v+e9B7/Q0XaCy3A9/r/SsfX8QfYb4cNbXKAkf3X+Uj6citk9/r/SszxDbm50G9jX73lll+q8/wBKqD1QpbFjVrn7HpN3cZ/1cTEfXH+NZHgtHttPuLKU/vIJufoyhv6mk1K+TV9OsbG2YSTXoR3CnOyMYLE+np9TVqy/ceKr+Los8Ecy/hlT/StErU2nuRe8kzbooorA1CiiigAooooAKKKKACiiigAooooAKKKKACims6oMswAJ6mnUAFFFFABRRRQAUUUUAFFFFAGb4guDa6DeyD73lFV+p4H6mopNGgutAh025UmJYkBweQRioteYXtxZ6WnLzSCWT/ZjQgnP1OBWweh/z3rS/LFW3IsmxFQRoEUAKAQAO1O/xNB7/jR/iagoB1H4UDt+FA6j8KB2/CgBy9BS0i9BS0hhWF4ls7y7gi+ylmRXyyIoLjr8yncOe2PQmt2sHxDDdySRGE3BgKsJkhkVNwyCBksME4xkZ4z0oAuQzjStCge8jKeVEokWJC20gc8DsOajbxJpquV852OBt2xsd544X1PI4HrSLZjVvDltAbuYJJGhaUABnHoc+veoZfC8Mswm+0zrIreZGRtAR+MsBjvtHHSgC7NrVjbw28zzHy7gboyFJ+XjJPoORyfWtCsaXw3BJDDF584jhXywoI+5xlc47lQc9a2aACim+Un90flR5Sf3R+VAGOD5njGQdo7Efq//ANatfv8A59KxbGNZPE+qvtGEjij6exP9a1/KTP3R+XtVz3S8iYjx2/Cjt+Apvlpx8o7dqPLTj5R0HapGL/Cfof50p7/jTPLTB+UdD2pTGnPyjv2oAd3/AM+lA7fhTfLTP3V/L2oEScfKO3agB3p9BSdvw/rSeWnHyr0Hak8tMfdHT096AHnv+NB7/X+lNMac/KO/agxJz8o6+ntQA70/CgdvoKb5acfKOo7UCNOPlXoO1AC+v0/rSnv+NM8tOflHT096Uxpz8o79qAHHv9f6UhUNkHBB4IPfik8tOflHX09qPLT+6vUdqAK1nptnYu72ltFC0mNxRcZqhrrfYbqw1TOEgcxzH/pm/GfwODWx5ScfKO3ammKMggopGOhHvVKWt2JpW0GWOo22pQmW0lEiA7SQCMH8as1gX1tc6XfS3+nW32mOZcTW6nB3Doy/yIqkmmtpc+mXc7s13PcbLlgxwxcHjHTAOB+FPkT1TFzNaNHW0U3yk/uL+VHlJ/dH5VmWOopvlJ/dH5UeUn90flQA6im+Un90flR5Sf3R+VADqKb5Sf3R+VHlJ/dH5UAOopvlJ/dH5UeUn90flQA6jim+Un90flVLUb+20yNHmjZjI2xEjTczH2H4U0m3oJtJGN43uJRa20Fvy+43DAf3Yxn+eK6SGRZ4I5V+66hh+PNYVrZS6reT315b+RE0Jt4IWHzBT1ZvQn09KseGZFn0K3VsGSEeS47gqcc/kK1lbkSXT9SIv3m+5s8UU3yk/ur+VHlJ/dX8qxNB1FN8pP7o/Kjyk/uj8qAHUU3yk/uj8qPKT+4v5UAOrP1PVE00Q5hmneZ9ipEMseM9Pwq75Sf3R+VY+oBX8TaVCFGFSWU/kB/Wqgk3qTJu2guiQTSSXGpXkZjnumwqMOY4x91fr3/Gtbt+H9aQRpx8o7dqPLTH3R09KG7sErId6/jR/iaaY05+Ud+1Hlp/dHU9qQxw6j6igdvwpojTI+UdR2oEacfKO3agCRfuilpsYAQADA9qdSGFVrvTbO/Km7topio+XeoOKs0UANRVjQKqhVAwABwKdRRQAUUUUAFFFFAGJooL3+rzf3rorn/dUCtn+L8f6VjeGj5mmSTf89riZ/r85H9K2O/+fSrn8TJjsHp+FHp9B/Oj0/Cj+EfQVIw7H8f50Hv+NHY/j/Og9/xoAO/+fSgdvwo7/wCfSgdvwoAPT6Cjt/n1o9PoKO3+fWgAPf8AGg9/r/Sg9/xoPf6/0oAPT8KB2+go9PwoHb6CgBPX6f1pT3/Gk9fp/WlPf8aAA9/r/Sjv+IoPf6/0o/xFAAO34Uf4f1oHb8KP8/rQAHv+NY/inKaUs4/5YXEcv5MP8a2D3/GqOuWpvNFvIEGXkjYKPfHH8qqDtJXFJXTNGiqelXa32l21whz5kYJ+vf8AXNXKhqzsNPQKKKKBhRRRQAUUUFgFJPQUAFFZmhar/bFg1xsC4ldMA9geD+WK0xTacXZiTTQx3WNC7kKqjJJ7Vg293DrniSKa1lEttZQlty9DI/H6KD+dT+Ii9xDb6bCSrXr7GYfwxjlj+XH41qRRRwIEjQKoxgAYq17qv1ZOrfkP9PoKwNYhfSbldXsLdnYkpcxR9ZQeAceoOOfQ1v8Ap+H86Tt+f86mMrMbV0cu1lNo0Nnqk0sr3Hmj7Yd5K7X4PGcAKSPyrq+tVb62W9sZ7aQZWVGUiq/h+6a70S1kf/WBNj/7y8H9RVTfNHmElyuxp0Vjafrn2zXb6wZQBBgxkfxY4b8iRWzUOLi9Sk0wprOEUs5CqOpJ4FYviYyTQ2thBK0Ul3MF3qeVUfMT+gqhPc32pwQaPdW00U7vtuZdvyNGvJIb/awBj3q407pO5LlbQ6lWDAEEEHuKxlHneMnPa3swv4sxP8hVe21BPD8jadqUxW3UbrWd/wCJP7h916e4qfRBJdXt7qTxNFHclFiVxhiijGSO2Sc01Fxu+nQL3sjZHb8KO34UDt9BR2/CsygPf8aP8TQe/wCNH+JoAUdfypB2/ClHX8qQdvwoAcvQUtIvQUtIYUUUUAFFUdZvpNN0ue7iWNmiG7EjbQayr3xHPbahJa+XApdlW3ZycMDjLEjoBnpwaAOjornLnxM8VlZTxxRZmi82RHfGMbflHv8AN39K6OgDD0eY2N/c6VcOflJltix5aM849ypyK1Lm4jhhmO9d6Rs+3POAKrahYW2pxotwrhozuSRMq6H1BHSue1/Rk03TmvNMSRrhQySlyztIjDack+mQa1SjOS1sZtuKemhteGozF4dsQepi3H8ef61q9/8APpVayVbeygiw3yRBeh7KKn8wZ/i/75PpUSd5MpbId6fhR/CPoKb5i8fe7djSeYuB97oOxpDH9j+P86D3/GmeYuD97oexoMi8/e79jQA/v/n0oHb8Kb5gz/F+R9KBIOPvduxoAd6fQUdv8+tM8xePvdB2NHmLj+Lp6H1oAee/40Hv9f6UwyLz97v2NKZF5+919D6UAO9PwoHb6Cm+YvH3uo7GkEi8fe6DsaAHev0/rSnv+NM8xefvdPQ+tBkXn73fsaAHnv8AX+lH+IppkHP3uvofSjzF/wBrqP4TQA70/Cj/AD+tN8xePvduxpPMX/a/I+tADz3+hoPf6n+VN8xefvd+xoMi8/e6nsaAOdnttR0Fbi4s5o3sEl8424jy+08sAewHJGKf/bOpX6TXulxQyWULYVWB3z467T27j8K3iynIIJB6jB54pkKw28KRQx+XGoAVVXgVpzq12tSeVrroYi+Ib67jlvNPslksIgM+YSskhH3to9unPcVuWl1De2sdxbuHikXcrClDoBgAgegX3rDe1t9K1+xktFaJLppElQEhS2Mg7emeD0pe7LZWDVbu50dFN8xf9r/vk0eaPRv++TWZY6s7Xbk2eh3ko+8Iiq/U8D9SKu+aucc5HbFY+tyfa7/T9NAJWSTz5hg/cTkfm2PyqoK8kTJ6EPhO3+wpf2P/ADwmXH4op/nmuhrEsHEXijVE5xJHFIOPqv8AQVrSXMcUTyOSqICzMQeAKqpdyv3FDRGVzdeLyf4LK2x/wJz/AIKK1x2/Csfw8TJbS6hMpWS9lMuMHhMYQf8AfOD+NawkHH3u3Y0p6O3Ycdr9x/p9B/Ojt+f86b5i8fe7djR5g/2u/Y+tSMd2P41g2l1HoWpXVndMsVvOzXMEjHC8/eX6g8/jW4ZBz97v2NRXENvdJsuIVlXP3XjyOnvVRdt9hNX23OXtENrp2m6wThmumeU+qStj/wCJNdjWZqtol3olxaRKV3RYQBehAyP1ArNOuPfabY21jKBfXa7XYDJhwPnYj1HT6mrknU1RKtHQswN/afiOW4HMFiphQ+sjfe/IYFbR7/jVOwtYNOs0toQ2xepIOWOeSfc9atGQc/e79jUSd3oUl3B41cjcitg8ZGccU4dvqP5U3zF/2uvoaBIvH3uo/hPpUjHDt+FHb/PrTfNXj73bsaTzFx/F09DQA89/xo/xNMMi8/e79jS+Yv8AtdT/AAmgB46/lSDt+FNEi5H3vyNIJF4+927GgCVegpabGQUBGfxGKdSGFFFFAEc8MdxEY5o0kQ9VdQQfwNRf2dZkODawYcAMPLHzAdM8VZooArtZWzMCYIiQwYEoOCOAfyqxRRQAzt/n1o/hP0NHb/PrR/CfoaYgPU/jS9/8+lIep/Gl7/59KAEHb8KP4R9BR6fhR/CPoKADsfx/nQe/40dj+P8AOg9/xoAO/wDn0oHb8KO/+fSgdvwoAPT6Cjt/n1o9PoKTt+H9aAFPf8aD3+v9KD3/ABoPf6/0oAPT8KB2+go9PwoHb6CgA9f896D3/Gk9fp/WlPf8aAA9/r/Sjv8AiKD3+v8ASj/EUAHp+FH+H9aPT8KP8P60AB7/AI0Hv9TQe/40Hv8AU0AL3/GkHb8KXv8AjSDt+FAB2/z61jeI/wB3HY3P/PC8jYn2J2n+dbPb/PrVLV7E6lpU9srbXcfIfRgcj9QKqDtJCkrrQ0KQkKCTwBVDSNR/tKzDsvlzxny5oz1Rx1FR+Ibo2uh3Lx/6x18tPdm+UfzpcvvWHfS5ixWEuq2t3rMJZb1pi9qwYgbE4Ax3Bwfzq94feTUprjWJ4miMwEUKN1VF6/m2T+Fatnbi0s4LdQAI0VcD2FTjp+X86uVS90So63MK9u4dM8Ux3F03lwzWpj3kHG4Pn+RqXxDL58Fvp0LAvfSBTg9Ixyx+mBj8a1pYknheORQ6MCrKRwQazNL0KPS5nl86Sd9vlxGQ/wCqjHRB7e9ClHd7g09exqoojVUUAKvAA7cUo7fhS9/x/pSDt+FZlB6fQUdvz/nR6fQUdvz/AJ0AKe/40f4/0pD3/Gl/x/pSGIO31FVYtOtILx7uK3jS4kADyAYLDNWh2+ooHb6CndismH+f1pfX8aT/AA/rR6/jQAvf8aQdvqP5Uvf8aQdvqP5UAA7fhSdvw/rSjt+FJ2/D+tACnv8AjR/iaPX8aP8AE0AKOv5Ug7fhQOo/CgdvwoAcvQUtIvQUtIYUUUUAFFFFABRRRQAzt/n1o/hP0NH+H9aD90/Q0xAep/Gl7/59KQ/eP40d/wDPpQAen4Ufwj6Cgdvwo/hH0FAB/CfoaG7/AI0fwn6Gg9/xoAXv/n0pB2/Cjv8A59KPT8KAD0+go7fhQO30FHb/AD60AB7/AI0p7/X+lIe/40p7/X+lACDt9RQO30FA7fUUDt9BQAev+e9B7/Q0ev8AnvQe/wBDQAHv9f6Ud/xFB7/X+lH+IoAPT8KP8/rQO30FH+H9aAA9/oaD3+poPf8AGg9/qf5UAL3/ABpB2/Cl7/jSDt+FAB2/z60Hv+NHb/PrQe/40AZd7pDvem9sLo2lyw2uQgZZB23A9x61CdIv7q4tzqOoRywwyiQRxwbdzDpk5NbJ7/U0o6/j/SqU2kLlTAdvwo7fl/Ogdvwo7fl/OpGB/wAaG7/jQf8AGhu/40AL/F+P9KQdvwpf4vx/pSDt+FAB6fQUdvz/AJ0en0FHb8/50AB7/jS/4/0pD3/Gj/H+lAAO31FA7fQUDt9RQO30FAw/w/rQe/40f4f1oPf8aBC9/wAaQdvqP5Ud/wAaB2+o/lQADt+FHb8KB2+go7fhQAHv+NH+JoPf8aP8TQADqPwoHb8KF6j8P5UDt9BQA5egpaRegpaQwooooAztfNwNGuDZmcXGPk8gZbNYN6+sNqDtGL9bYyfvAg6RfLt2f7Wc57119FAHL3cusPaWKIt0twkeJCg+9L8uN3+zjdntmuo5/GiqmpXEtrp088AhMkall85tq/ie1AE+JP7q/nRiT+6v51l6LqFzqE07TT2U0Kqu02rbgG5znPPpSeJNSudLslmtmiGcqQ7AHJHBGeuD2pgauJOflXn/AGqMSf3V/wC+qo6FcT3elRzXLq7sThgRyueM44zj0qLU59VillFktksKxbhJO5B3c8YHpwcmkBp4k/ur270Yk/ur+dJbM0lrEzkF2QFiOhOK53+1tR/4SlLE3tl5Blb5UALbcZCtk5DfSmB0eJP7q9PWjEnPyrz/ALVJcM620rRbfMCErvPGccZ9q57w1q17qFw4uLqGePByo2h4yMYPynkEk/kKAOixJ/dX/vqjEn91e3eqWuXNxa6eZLaaGBt6hpZvuopPJx3PtUOg391qCXElw1u6K4SNoGDKwA5PqOex6UgNPEnHyr+dGJP7q/nWPrl/dWV3bmK7tLaAoxP2npI2RgZHI4ycjNallM1xZxTSKiu6gkI+9fwbuKLgSYk5+Vec96MSf3V6561h6nda1bS3ctubb7Ou1Y0cgNggZfJPY5G04+tdBQBHiT+6v/fVGJP7q9u9c7p+sX93q0cEk1oNjGOSBGVmONxLgg8Y+UY9zW9qBuFsJzZhTcBD5YbpmgCTEn91f++qMSc/KvP+1WRolzfvdTRXzOUCBl85UV85OeEJ+X3NS+ILy6srSOS1mtoCXw0lwflHBIHXuQBTA0sSf3V6+tGJP7q9fWqGhXNxdaeXuZop2DkLLGAA69jgdO4/CsvxPq2oabexpazwxRPHk7ihbOTnAYj29utIDo8ScfKvbvRiT+6v50y0eV7OFp9vmsgL7emcc49qxZtXvm1VrOObTUInVRGZf3rJkZ46Zxnj2ouBu4k5+VefejEnPyr19aJ94gkMZUOFO0t0B7ZrnNA1q+1TVpUkeIwop3IrIcEYGQQcnnd146UwOjxJ/dXr/eoxJx8q/nUOoyXUdm7WSRPOCNqynCnnnn6Zqvpk19JcXSXz2x2bdggOcZHOc8/nSAvYk/ur+dGJP7q/nWN4m1G8022imtLi2iBJDCXG5uONoJAJrR0mWWbS7aWeVJpXjDM6DCkn6flQBYxJz8q/nRiT+6vXPWua1nV9QtdcFvBdW8Me0MiSbMPx0JJyCWwPTHOa6dSSASMEjkelADcScfKvbvRiT+6v51zdprGoy6pFavcWMpadvNjjYB4lG7jGfmzwcjkelbuqSTxaZcyWpVZljJQtjAPrzQBPiT+6v50Yk5+VfzrL0TU5r0yRyXFldBAMTW79f95e31GRVnVTfeRENOeKORpAHeRdwRcHnGRnnA/GmBbxJ/dXrnrQBJx8q/nVHR7m7uI7j7csayJMUCxsGAGB/Pk8881S17VLqxuooY57e2jmUfvpCv7sg8naTyMYH40gNvEnHyr+dGJP7q/nUVhLLNYQSXAUSsgL7Dxn29qxLy71iDVHwSsAlUINsflFDgfMxO4Hr09qYHQYk/ur370Yk/ur1/vU5ywRioBYDgHvXN6LqeoXmopHcXtlOm0+ZFAAGQ4ByeezEjj0zSA6ICTj5V/OjEnHyrx71U1uee10mea1ZElQAhnIwBnnrx0z1rP8L6le6lDcSXkkUgVgFMRXAPcDBPHTk89aANvEn91f++qMSc/KvfvWdreoT6fHA8L2cau5V3uXKgDGeMdTU+jzz3OnrLdPBI7MxDQnKFcnGD9MUAWsSf3V6+tAEn91fzrnPEWs32nXi29vLCgkwyNuTcODwQxHBbHPpnvXSRFjChk27yo3Y6ZoATEnHyr+dGJP7q/99VkNdawt4gkFjHbm5CY3neyZ688ZPp1rWuS4tZTE6JIEO1pPug46n2pgLiTn5V796MSf3V/76rA8Nape6ldXQu7u2lWMKAsAGM9yCDyPrV3xFeXFhpZntpFjZXAZjtJC+wYgE5x1pAaWJOPlX86MScfKvbvWb4fu7m908vdTQzsDgSxEYbgE9OhBJH4VBrup3en3cJiuLOGHYWK3Bx5rA/dB/h45zzQBuLnHIGfY0tVNLlnm0y3kusec8YZ9pBGT9OPyq3QAUUUUAFFFFABVLVltZNMnW+cpbkDewPI54x75xV2s/Wio0a6LQxzKEyY5H2Kf+BdvrQBQ8NiFpbyRZ5pbgsFYzghvLGdnBA96m8RC2EELzzTRXCljbmEEsW29MAHIxVXwwQ8908a27IVQeZFctOSecgs3Ixxx05qfxM6RwWzSRwkebjzJbgw+Xx1DDn2wKALOgJAukxfZnZwxLSMxOS5PzZz3zms3xDHo5vd13Cs1wUVZcozBIsnLHHQ4zyfSr/hxSNJHyQopkcr5Mm9WGeu48kn1PNZPiVoxqDI0VoHeD5WlvGhMh5+UqvUfXjnrQB1FuqJbxrEcxqoCnOcjHFc7PbadFrUX/EwHltOXe2E44m3Db8o565NdBagraQhlCsEGVHQcVzL3AOtPbJaaWsn2xWOZgZm5BLgY647Z7dKAOouEje3kSbHlMpD5PbHP6VgaNDYxau4h1AXTLFtt184OVTjdwOnOBzW9cD/RpflV/kPyt0PHQ+1c54euRc30Pk22mxRxwMD9ml3un3flPT09+nWgDX1wWX9nFtQnaCFXVhIpwVYHgj3zVfw4kC20zJcfaJ3YNNIH3ZyPl56fdx0qbXpRBpvnmGGUxSI4E0mxVOfvZ9utVvDeH+3TRxWaJLMGDWr71Y7Rk59c9sCgBniP7KHhZ737LfMrJbkPt3Zxwcg8ZxzxWnpUdtFpkKWTFoFGFYnOef8AHNZviC5S1uYGkgsWEqPGz3U2wAcHbjBzn+lXdBjMWh2qGOOPCfdibco57HvQBk6rDocmqzLcfZ2uTta43sQ6KF4K+/Tgdua6euS12VTe3Vn9k01mkaORfOnw8jYABC9iMY6jNdbQBymn/wBlf8JBFDbX7Sxxb2hhL5CSZO7HHoT1J710OpLbPp1wt8wW2KESEnGF71zthc+bqkFvFa6dH5c7bljuN8ihQ4Bxx6++M9K6DVcf2XckxJMFjJ2SPtVsc8nt9aAMrw5/ZT3d0+miASLhD5OcMnUE575yOPSreviyFvC17dG1dZP3MgbBD4PT8M1T0C4N3fTSrHYiMRAbrWXfglixB6YPOf61a8RzLDYR+ZBbSxtIFY3EmwJ/tA9cj25oAXw19nbRo5LaUzeYS8rk5zIfvfrVDxM+nxTb5r97a5aNVdUb78W7nIwfU1oeHHc6UqlYBEjssXkyb1KDp8x6nr1rO8TzRm6jhlgsD+7LJLcXBjbIP3eOcdOvBoA6G1SKOzgS3/1KxgJ/u44/SuduIdOXW7cfbXEc1w0jwb/l85SMcY4+b1I5robN5ZLKB5wBK0alwOgOOa5eWRBrk8EVrp6yyXSbw1yTI4DBt23pnvj26GgDq7gRm3lE2PKKnfn0xz+lc/o8NjHrUkUV487wRAW6s+dqEAnt9PU4NdBcKHt5VKqwKnKseDx3rmPDsqy3sCQW9hHHGjsywXBkaNjtHOfXGMjPSgDf1SC0urIwX2PJkZVOTjJyMfriqHhwaeYrmSwWFGMm2RYsheMhTz6rg5qfxDsGjTNJBFOilSUlk8teo53dsdfwqt4ckMrXLoloIlEccbW0pkBCjpk+n4de9AD/ABEtv5Qma5e3uoY3aFkOCegx0OQSQKt6MlvHpUC2bM8WDhmOSTk5z75zWd4p8kparcwWrxs5/eT3Bi2HGeCOTnHb2q9oAI0a3zHFH94gRNuXG44IPfI5z70AZWvRaet2Xku5YvOkWO7jQnDKFzzgHHGOeOK6ZNoQBfu44xXIeIxC2qyK1rYGcRgxtNdFGkzxjaOD6c9c11yZ2LkAHHIHagDmtMttPudZBs70ywW5Z0gMn+rkyQcKRnHJ9RW7qgtjplwL04tvLPmEZ+7+Fc9Z3XnapbW0dppqmCd1wJ98yL82SB9eep69K39UAbS7oNEko8s/I77A3sT2+tAGd4ft7Yyz3cV4bsn92jmQMRGOQCABg5z19Ks69/Zv2OP+1iBB5qld2cFu2cdutU9BuzfajNOIdPAMIDyWsm9i2ejHjoPr9at6/P8AZbSK48qCQxzKQZpfLVM5G7Pfr0oAfoVrb22nhrZIEEx8xlgbcgbAB2+3ArN8SmzhkV2vJLe8Me1QhPzoW5B4PPXHcmrvh2TzbOaQQ2kaNOSv2VtyNwOc+uc1Q8TfZ/ttv9ot7JsxttluLkxEEHoMfXOe3tQBu6ctumn262ZzbiMCM5zlccVz1+ugtrWyQQmeScGZmDbkYY24PQDOAe3NbukIyaRaK6LGwiXKocgcdvauZ1JIn16VFtLD7SJkKl7oiSQZBPydPwOM4zzQB2MgUowfGwjnPpXMaENNfWSlreSzLbx/6MkhPyg/exkDPGOeeDXTuMowwDkdD3rk9AkWTUYEgt7GNV3tIsVyZZIzjaOvQduMj6UAdBrCWsmmSi+do4Mgl1PIORjGO+cVQ8MG2lhuZ4bh7iZ5MSM5+bAyFyMDHH65q3r5VdGnZoo5VABKySeWOo53dsdfwql4aYSG4MSWgiUIiNbTGTOMnknnIz39e9AEviP7MsMUkk00Vyu77OYQSxbHTAB46VZ0JbddJh+yuzocszMeS5PzZz3zms/xUSFtObeNd7EyzSNHtOOgKkEbumefpVvw22/RY2EKwqzuVUPv43Hnd/ET1z3oAzfEKWP207rmeOWQIt0sYJUxc8thTjjPpXSwhFhQR42BQFwe1ch4nYR6pKXjtSPIAWNrho3nJz6HBAOOD1z1rrbbP2aLcoVtgyoHQ4oA5yKLRDryLFEu/wA5n84q+fOz90N0Pfj2robuOKWzljuSBCyFZCTjC455rkIGP/CRIvlWrSNeMfKSdswgE5YpuwSRzkdCeldbqBK6dclY1lYRNhHPytx0PtQBj6JFZx6pN5d/9rkWPbD++DlYuM5x0+bjn0rS1e3tLi0UXlx9nRHDJLvCbWHTBPfrWN4cuBNqQjSGwKxW2DNaEYOSMLjqMYPXPTrWh4kcx6dGdloR5yZa6GUj/wBrHfnH50AHhxIFspPLuBcTNJm4kV94L4HccdMdKg8RC1+0Q/6abW/kUpFiTbvUkZByDx/WpPDk/wBrtrmY29vCrTYHkMGVsKASCPfPoareI7j7NfRtJHYmJ4GVxcvtMoyPkX0PfJz+FAG1pi26abbrZkm3CARk9x+NWqz9CBXQ7MGNYiIl+RTwvtWhQAUUUUAFFFFABWbry79FuV8hpyVGI1baScjHPbB5/CtKigDnvDySx6hdrdQXC3ASMPJMwYN97hSAAR39eeal8RwzzGzFrbySTiRisiS7PLG3nkgjJHHP51uUUAZHhzA0o4hnh/eyZE33yd3U+/04rL8QwzNqFzJHZ3bQC3AmaCQBpB82AFI5A5zgg811dFAENn/x5QfJs/dr8v8Ad46Vyrwyrq29rG7Fs1+NirJlN+7l2GMgHqMEiuwooAgvMGxuA0ZlUxtmMdX46fj0rm9Aini1SBbq1uVf7MdjSPvREyuFBAHPYg88V1dFAGT4ijkl0wJDA00rSoE2vs2Nnhs4OAPoah8Noym9EkFxFKJQJGnOWc7RnkcEDoCK3KQsB1IH1NAGB4hinkv7U2tvO0io5aWGQKQnGVGQQSeuDjp1q/4fwNDtdsLwrt4R87hyeue/f8av+YvPzDg880CRTjDDn0NAHIa1DL9vvpBY3bWpZA4jk4lbAwSuM7egyD26V2NNMiDOWA29cnpSGVBnLqMdcnpQByWmwyx6nZmSxu44WncwKZd0cQ+bO7jIPscjnrXQ62u/RbsGBrgGM/ulOC3tmrhkQZy6jb1yelNNzEJAhkXcQSPTjr/MUAYPh+KeLVLhLqC4WdYUDSyOHUjJwEIABH15qz4jimnitVtbd5Z/OyjLJs8v5Tk5wR0yOR3rTkvbeOaOJ5VDykhRnrgZP6Ust1DC6K8gDSPsUerYzj8gaAM3w2MafL+4uIT575E/32Pqe3PtxWf4himbUneG1umjW2/fSQSAM65OFCkHJ6njBwa6bzE2b9w2+ueKQyxrnLqMepoAg0zH9mWuIzGPJT5D/Dx0rmZoZhqzubG7+ytfDaqyZQvuGXZduQD1GCRxziutklSKMySuqIoyWJwBSo6yIGRgykZBHegBl1g2c26MyDY2UH8XHT8a5fw/FPHqVqLm0ukb7OxjZ33xxoduFBAHPYhueK63io5Z44E3SuqL6scds/yBP4UAZ/iJGl0iREgady6BFVtuG3DDZwcAHnoelVPDiyRz3yzwXMc4ZN7zkMXOOxAAIHqPXmtZ761jwXuIhlQwyw6HgH6GnPeW8bhHmRWOMAnrnp/I0AZHiKKeW5s/stvO8qhyZIpAhVeMgZBBJ9Djp1q14dx/YkG2GSEZbCy53fePJ9z1/GtHzoyVAdTvztweuKcSACSeB1NAHIa/DMb6+kWyunt/LUSmGX/XHHHy7eg6Eqc+1dfH/q14xwOKZJcRRRebJIqx4HzE4HNKZUERkLAIBuLZ7UAchYwzR6naNJYXSQNcuYEMu6OP72SwxkHuASRz1rpNZAbRrsNA04MR/dKcFvarbzRxwmV3VYwNxYnAAqNb22cArcREMcDDDnjP8gaAMHw/FPFqsq3cFwJxAAZZH3qRu4CEAZHfnmrviOKWa0gS3gaWYzr5ZWTZ5Zwfmzg8dRyO9aDX1qsYkaeMIejbuvOP50pvLdWIM0YIKggsOrdPzoAzPDYItbndBcRP9obd9oOXY4HPHGO3HHFVdfink1ON7e2uWCwEyywOFYpn7oBBBPfHBrafUbSN9j3MSvu24LDr6fWpDeW6lVM0YLEBRu656UAV9Gx/Y1niJoR5S4jbOV46c1zd/DMNTuJPsN2bVrpBtSTKu+V+ZlxkKfUHqOcV1Md/bS7RHcRMWbYAGByeuPrgGnxXUM7lYpUcjqFOehwf1BFAD5ceS+VLDacqO9cnoUM0Op2IuLO6jBicw75N8cSY6cKCG7Yb8M11/FGaAMvxApk0aZVgadyVCorbcNuGDntg8/hVTw4ssdxercQXKTjy/MeZt244P3SAAVHqPXmtg3cAkKecm8KWIz0A6n8KkjkWaNZI2DIwDKw7g0AYviKKeSSyFpbyyTB2IkjlCFBt5GSCMkcc+lT+HMf2QuIZoR5knyzffPzHk8dT144q2dUsQWBu4cq/lkbxw3p9ae99axGUPcRKYiBIC4G3PTPpmgDm/EMMx1C7kis7toBbqJmhkwZeuBtI5A6HBB5rp7X/AI9Yfl2fIPl9OOlS5HrVT+1LHn/S4OH8s/OOG9PrQBzMMM0erRM9jdrbNfExKJNyKdxyzDGRnkjkjmun1MA6ZdBoWmUxNmJTy/HT8aP7Vsf+fyD/AFnl/wCsH3vT61aoA5jw/FPFqwW7t7lZhbcSSSb0C7hhVIA/HPPFaHiOKWWwhSCBpZjOuwq+zyzzhs4PHbp3rXooAw/DgZYLsSQXEUnnnebg5ZjtHPHGO2RxgVBr8U8mowtbW1yxWBjLLBIFbZkZUAggnvjiujooAoaHj+xLPETQjylxG2cr9c96v0UUAFFIhyik9SKWgAooooAKKKKACiiigAooooAKKKKACiiigArL1vRV1qGKNp3h2McsnVlIwV/Hj8q1KKAOYl8GiQQ4v5ldExIwX/WNk5Y+5DMPxqVPCgg1E3cF46gOWSErlV/ujr0DEn8a6KigDnX8Khp7ib7VueWUS/PHuBwc7WGcEflio/8AhDomY+bc71JPHljnO7lueSC/X0AFdNRQBzS+EI2kBlujIu4HBj5fnJ3HPzdOPQetIPB0aRhY7oqFUfKY/lJAXqM8g7eR7101FAHNv4RjlMnmXC7XZnVFiwFYrjI56jr+HGKjl8IkW1yIrovLIWdS4PJKsME5/wBrr7V1FFAHPx+GZF00Whu02+YJtvkjZu9Nufu+3rzVG88IyLbwR2jxzN5oeRpuNwChQDjqOCfxrrqKAK1zZi4hlQsD5ihSr5ZfyrOXQpFYSfbHaRcEOy8kjHXnkfL09+tbVFAGPHoQjCHz9zhsszJnPygevBGMg9s0sehBNPFqZycOWLEZzlSvc++a16KAMWPw5HGwJuHbBGOMEKpyqgjsOlTXOmSTXUkiyhNzI6uAS6kDBA/D69TxWpRQBmR6Q0EFvHDMqeSzkER9mz79eev6VXTQHjAC3ZUHAYBMAgY6c8H5eT3ya26KAMmLRQlvLC87Mkjo/AwRtxnnOecfh2qK48PCeWd/tJ/eno6lhjBGDzzjPHpW3RQBTuLAT2kkHmuA8YTOc4x3A9apXXh2KeUNDM0IC4AAzhs8tk9SQSPxrZooAxpPD0ZIaKUowYtjBI+8GAxnjpjjFJL4dWaSSSS6ctK26QbRgkHK49MfjW1RQBl22irboFaYuTIZHYjBZihUn6nJNRrosg2E3I8xCuHVMEKowAOepGQc5Bz0rYooAxG8PeYkZa6IkjULG6JjbgHB+oJz+lT2ekizmwjkQiNlBHDZZsn8sdfetSigDF1Pw7FqdwsskzAqgQAjPTd799w/KqzeE1kdzLeu4J5BX7xwevPJBPHpjFdHRQBzf/CIxcn7ThgSyuI+QSQSevJOCPoauaRozabe3EhlLxFESJSfu4HzHHbJANbFFAGBL4elleZ5LweZJMJRKsWHQDgAHd2HH4ng0X/hWK+v5rlrlk80gsgXIOAAufXBBP41v0UAYen+HBZ6h9rmumnIZnVSm0AnAz168frUU3hlriSaSW8BeWRmYiEA7CMbevYAAH69a6GigDBPh2Zyxku438y4E8mYPv4+6p56DA6elb1FFABRRRQAUUUUAFFFRljk80Af/9k="/>
          <p:cNvPicPr>
            <a:picLocks noChangeAspect="1"/>
          </p:cNvPicPr>
          <p:nvPr/>
        </p:nvPicPr>
        <p:blipFill>
          <a:blip r:embed="rId4"/>
          <a:stretch>
            <a:fillRect/>
          </a:stretch>
        </p:blipFill>
        <p:spPr>
          <a:xfrm>
            <a:off x="319433" y="865356"/>
            <a:ext cx="5468214" cy="34127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flipV="1">
            <a:off x="0" y="0"/>
            <a:ext cx="2854757" cy="5143500"/>
          </a:xfrm>
          <a:prstGeom prst="rect">
            <a:avLst/>
          </a:prstGeom>
        </p:spPr>
      </p:pic>
      <p:sp>
        <p:nvSpPr>
          <p:cNvPr id="3" name="Shape 0"/>
          <p:cNvSpPr/>
          <p:nvPr/>
        </p:nvSpPr>
        <p:spPr>
          <a:xfrm>
            <a:off x="0" y="0"/>
            <a:ext cx="2854757" cy="5143500"/>
          </a:xfrm>
          <a:custGeom>
            <a:avLst/>
            <a:gdLst/>
            <a:ahLst/>
            <a:cxnLst/>
            <a:rect l="l" t="t" r="r" b="b"/>
            <a:pathLst>
              <a:path w="2854757" h="5143500">
                <a:moveTo>
                  <a:pt x="0" y="0"/>
                </a:moveTo>
                <a:lnTo>
                  <a:pt x="2854757" y="0"/>
                </a:lnTo>
                <a:lnTo>
                  <a:pt x="2854757" y="5143500"/>
                </a:lnTo>
                <a:lnTo>
                  <a:pt x="0" y="5143500"/>
                </a:lnTo>
                <a:close/>
              </a:path>
            </a:pathLst>
          </a:custGeom>
          <a:solidFill>
            <a:srgbClr val="000000">
              <a:alpha val="40000"/>
            </a:srgbClr>
          </a:solidFill>
          <a:ln/>
        </p:spPr>
        <p:txBody>
          <a:bodyPr/>
          <a:lstStyle/>
          <a:p>
            <a:endParaRPr lang="en-US"/>
          </a:p>
        </p:txBody>
      </p:sp>
      <p:sp>
        <p:nvSpPr>
          <p:cNvPr id="4" name="Shape 1"/>
          <p:cNvSpPr/>
          <p:nvPr/>
        </p:nvSpPr>
        <p:spPr>
          <a:xfrm>
            <a:off x="3266588" y="499403"/>
            <a:ext cx="1005840" cy="1005840"/>
          </a:xfrm>
          <a:custGeom>
            <a:avLst/>
            <a:gdLst/>
            <a:ahLst/>
            <a:cxnLst/>
            <a:rect l="l" t="t" r="r" b="b"/>
            <a:pathLst>
              <a:path w="1005840" h="1005840">
                <a:moveTo>
                  <a:pt x="502920" y="0"/>
                </a:moveTo>
                <a:cubicBezTo>
                  <a:pt x="780489" y="0"/>
                  <a:pt x="1005840" y="225351"/>
                  <a:pt x="1005840" y="502920"/>
                </a:cubicBezTo>
                <a:cubicBezTo>
                  <a:pt x="1005840" y="780489"/>
                  <a:pt x="780489" y="1005840"/>
                  <a:pt x="502920" y="1005840"/>
                </a:cubicBezTo>
                <a:cubicBezTo>
                  <a:pt x="225351" y="1005840"/>
                  <a:pt x="0" y="780489"/>
                  <a:pt x="0" y="502920"/>
                </a:cubicBezTo>
                <a:cubicBezTo>
                  <a:pt x="0" y="225351"/>
                  <a:pt x="225351" y="0"/>
                  <a:pt x="502920" y="0"/>
                </a:cubicBezTo>
                <a:close/>
              </a:path>
            </a:pathLst>
          </a:custGeom>
          <a:solidFill>
            <a:srgbClr val="823DCD"/>
          </a:solidFill>
          <a:ln/>
        </p:spPr>
        <p:txBody>
          <a:bodyPr/>
          <a:lstStyle/>
          <a:p>
            <a:endParaRPr lang="en-US"/>
          </a:p>
        </p:txBody>
      </p:sp>
      <p:pic>
        <p:nvPicPr>
          <p:cNvPr id="5"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10510" r="59459" b="46809"/>
          <a:stretch/>
        </p:blipFill>
        <p:spPr>
          <a:xfrm>
            <a:off x="3330245" y="563130"/>
            <a:ext cx="877824" cy="877824"/>
          </a:xfrm>
          <a:prstGeom prst="ellipse">
            <a:avLst/>
          </a:prstGeom>
        </p:spPr>
      </p:pic>
      <p:sp>
        <p:nvSpPr>
          <p:cNvPr id="6" name="Text 2"/>
          <p:cNvSpPr/>
          <p:nvPr/>
        </p:nvSpPr>
        <p:spPr>
          <a:xfrm>
            <a:off x="4447956" y="294451"/>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Infrastructure and Connectivity</a:t>
            </a:r>
            <a:endParaRPr lang="en-US" sz="1500" dirty="0"/>
          </a:p>
        </p:txBody>
      </p:sp>
      <p:sp>
        <p:nvSpPr>
          <p:cNvPr id="7" name="Shape 3"/>
          <p:cNvSpPr/>
          <p:nvPr/>
        </p:nvSpPr>
        <p:spPr>
          <a:xfrm>
            <a:off x="4447956" y="791885"/>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FFFFFF">
              <a:alpha val="0"/>
            </a:srgbClr>
          </a:solidFill>
          <a:ln w="19050">
            <a:solidFill>
              <a:srgbClr val="823DCD"/>
            </a:solidFill>
            <a:prstDash val="solid"/>
          </a:ln>
        </p:spPr>
        <p:txBody>
          <a:bodyPr/>
          <a:lstStyle/>
          <a:p>
            <a:endParaRPr lang="en-US"/>
          </a:p>
        </p:txBody>
      </p:sp>
      <p:sp>
        <p:nvSpPr>
          <p:cNvPr id="8" name="Text 4"/>
          <p:cNvSpPr/>
          <p:nvPr/>
        </p:nvSpPr>
        <p:spPr>
          <a:xfrm>
            <a:off x="4447956" y="792151"/>
            <a:ext cx="4297680" cy="54864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Inadequate infrastructure and poor connectivity hinder the efficient transportation of agricultural products, impacting supply chain reliability.</a:t>
            </a:r>
            <a:endParaRPr lang="en-US" sz="1500" dirty="0"/>
          </a:p>
        </p:txBody>
      </p:sp>
      <p:sp>
        <p:nvSpPr>
          <p:cNvPr id="9" name="Shape 5"/>
          <p:cNvSpPr/>
          <p:nvPr/>
        </p:nvSpPr>
        <p:spPr>
          <a:xfrm>
            <a:off x="3175148" y="1977390"/>
            <a:ext cx="1188720" cy="1188720"/>
          </a:xfrm>
          <a:custGeom>
            <a:avLst/>
            <a:gdLst/>
            <a:ahLst/>
            <a:cxnLst/>
            <a:rect l="l" t="t" r="r" b="b"/>
            <a:pathLst>
              <a:path w="1188720" h="1188720">
                <a:moveTo>
                  <a:pt x="594360" y="0"/>
                </a:moveTo>
                <a:cubicBezTo>
                  <a:pt x="922396" y="0"/>
                  <a:pt x="1188720" y="266324"/>
                  <a:pt x="1188720" y="594360"/>
                </a:cubicBezTo>
                <a:cubicBezTo>
                  <a:pt x="1188720" y="922396"/>
                  <a:pt x="922396" y="1188720"/>
                  <a:pt x="594360" y="1188720"/>
                </a:cubicBezTo>
                <a:cubicBezTo>
                  <a:pt x="266324" y="1188720"/>
                  <a:pt x="0" y="922396"/>
                  <a:pt x="0" y="594360"/>
                </a:cubicBezTo>
                <a:cubicBezTo>
                  <a:pt x="0" y="266324"/>
                  <a:pt x="266324" y="0"/>
                  <a:pt x="594360" y="0"/>
                </a:cubicBezTo>
                <a:close/>
              </a:path>
            </a:pathLst>
          </a:custGeom>
          <a:solidFill>
            <a:srgbClr val="823DCD"/>
          </a:solidFill>
          <a:ln/>
        </p:spPr>
        <p:txBody>
          <a:bodyPr/>
          <a:lstStyle/>
          <a:p>
            <a:endParaRPr lang="en-US"/>
          </a:p>
        </p:txBody>
      </p:sp>
      <p:pic>
        <p:nvPicPr>
          <p:cNvPr id="10" name="Image 2"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62462" t="46809" r="7508"/>
          <a:stretch/>
        </p:blipFill>
        <p:spPr>
          <a:xfrm flipV="1">
            <a:off x="3239156" y="2041398"/>
            <a:ext cx="1060704" cy="1060704"/>
          </a:xfrm>
          <a:prstGeom prst="ellipse">
            <a:avLst/>
          </a:prstGeom>
        </p:spPr>
      </p:pic>
      <p:sp>
        <p:nvSpPr>
          <p:cNvPr id="11" name="Shape 6"/>
          <p:cNvSpPr/>
          <p:nvPr/>
        </p:nvSpPr>
        <p:spPr>
          <a:xfrm>
            <a:off x="4447956" y="2360967"/>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72349D"/>
          </a:solidFill>
          <a:ln/>
        </p:spPr>
        <p:txBody>
          <a:bodyPr/>
          <a:lstStyle/>
          <a:p>
            <a:endParaRPr lang="en-US"/>
          </a:p>
        </p:txBody>
      </p:sp>
      <p:sp>
        <p:nvSpPr>
          <p:cNvPr id="12" name="Text 7"/>
          <p:cNvSpPr/>
          <p:nvPr/>
        </p:nvSpPr>
        <p:spPr>
          <a:xfrm>
            <a:off x="4447956" y="2370111"/>
            <a:ext cx="4297680" cy="73152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Maintaining the integrity of perishable goods during transportation requires effective cold chain management, presenting logistical challenges.</a:t>
            </a:r>
            <a:endParaRPr lang="en-US" sz="1500" dirty="0"/>
          </a:p>
        </p:txBody>
      </p:sp>
      <p:sp>
        <p:nvSpPr>
          <p:cNvPr id="13" name="Text 8"/>
          <p:cNvSpPr/>
          <p:nvPr/>
        </p:nvSpPr>
        <p:spPr>
          <a:xfrm>
            <a:off x="4447956" y="1872357"/>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823DCD"/>
                </a:solidFill>
                <a:latin typeface="Arial" pitchFamily="34" charset="0"/>
                <a:ea typeface="Arial" pitchFamily="34" charset="-122"/>
                <a:cs typeface="Arial" pitchFamily="34" charset="-120"/>
              </a:rPr>
              <a:t>Cold Chain Management</a:t>
            </a:r>
            <a:endParaRPr lang="en-US" sz="1500" dirty="0"/>
          </a:p>
        </p:txBody>
      </p:sp>
      <p:sp>
        <p:nvSpPr>
          <p:cNvPr id="14" name="Text 9"/>
          <p:cNvSpPr/>
          <p:nvPr/>
        </p:nvSpPr>
        <p:spPr>
          <a:xfrm>
            <a:off x="4447956" y="3433255"/>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Customs Procedures</a:t>
            </a:r>
            <a:endParaRPr lang="en-US" sz="1500" dirty="0"/>
          </a:p>
        </p:txBody>
      </p:sp>
      <p:sp>
        <p:nvSpPr>
          <p:cNvPr id="15" name="Shape 10"/>
          <p:cNvSpPr/>
          <p:nvPr/>
        </p:nvSpPr>
        <p:spPr>
          <a:xfrm>
            <a:off x="4447956" y="3934649"/>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FFFFFF">
              <a:alpha val="0"/>
            </a:srgbClr>
          </a:solidFill>
          <a:ln w="19050">
            <a:solidFill>
              <a:srgbClr val="823DCD"/>
            </a:solidFill>
            <a:prstDash val="solid"/>
          </a:ln>
        </p:spPr>
        <p:txBody>
          <a:bodyPr/>
          <a:lstStyle/>
          <a:p>
            <a:endParaRPr lang="en-US"/>
          </a:p>
        </p:txBody>
      </p:sp>
      <p:sp>
        <p:nvSpPr>
          <p:cNvPr id="16" name="Text 11"/>
          <p:cNvSpPr/>
          <p:nvPr/>
        </p:nvSpPr>
        <p:spPr>
          <a:xfrm>
            <a:off x="4447956" y="3934649"/>
            <a:ext cx="4297680" cy="54864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Complex customs procedures and border controls can lead to delays and increased costs in the transportation of agricultural goods.</a:t>
            </a:r>
            <a:endParaRPr lang="en-US" sz="1500" dirty="0"/>
          </a:p>
        </p:txBody>
      </p:sp>
      <p:sp>
        <p:nvSpPr>
          <p:cNvPr id="17" name="Shape 12"/>
          <p:cNvSpPr/>
          <p:nvPr/>
        </p:nvSpPr>
        <p:spPr>
          <a:xfrm>
            <a:off x="3266588" y="3638257"/>
            <a:ext cx="1005840" cy="1005840"/>
          </a:xfrm>
          <a:custGeom>
            <a:avLst/>
            <a:gdLst/>
            <a:ahLst/>
            <a:cxnLst/>
            <a:rect l="l" t="t" r="r" b="b"/>
            <a:pathLst>
              <a:path w="1005840" h="1005840">
                <a:moveTo>
                  <a:pt x="502920" y="0"/>
                </a:moveTo>
                <a:cubicBezTo>
                  <a:pt x="780489" y="0"/>
                  <a:pt x="1005840" y="225351"/>
                  <a:pt x="1005840" y="502920"/>
                </a:cubicBezTo>
                <a:cubicBezTo>
                  <a:pt x="1005840" y="780489"/>
                  <a:pt x="780489" y="1005840"/>
                  <a:pt x="502920" y="1005840"/>
                </a:cubicBezTo>
                <a:cubicBezTo>
                  <a:pt x="225351" y="1005840"/>
                  <a:pt x="0" y="780489"/>
                  <a:pt x="0" y="502920"/>
                </a:cubicBezTo>
                <a:cubicBezTo>
                  <a:pt x="0" y="225351"/>
                  <a:pt x="225351" y="0"/>
                  <a:pt x="502920" y="0"/>
                </a:cubicBezTo>
                <a:close/>
              </a:path>
            </a:pathLst>
          </a:custGeom>
          <a:solidFill>
            <a:srgbClr val="823DCD"/>
          </a:solidFill>
          <a:ln/>
        </p:spPr>
        <p:txBody>
          <a:bodyPr/>
          <a:lstStyle/>
          <a:p>
            <a:endParaRPr lang="en-US"/>
          </a:p>
        </p:txBody>
      </p:sp>
      <p:pic>
        <p:nvPicPr>
          <p:cNvPr id="18" name="Image 3"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57658" t="3723" r="12312" b="43085"/>
          <a:stretch/>
        </p:blipFill>
        <p:spPr>
          <a:xfrm>
            <a:off x="3330596" y="3702265"/>
            <a:ext cx="877824" cy="877824"/>
          </a:xfrm>
          <a:prstGeom prst="ellipse">
            <a:avLst/>
          </a:prstGeom>
        </p:spPr>
      </p:pic>
      <p:sp>
        <p:nvSpPr>
          <p:cNvPr id="19" name="Text 13"/>
          <p:cNvSpPr/>
          <p:nvPr/>
        </p:nvSpPr>
        <p:spPr>
          <a:xfrm>
            <a:off x="162925" y="773723"/>
            <a:ext cx="2742796" cy="457200"/>
          </a:xfrm>
          <a:prstGeom prst="rect">
            <a:avLst/>
          </a:prstGeom>
          <a:noFill/>
          <a:ln/>
        </p:spPr>
        <p:txBody>
          <a:bodyPr wrap="square" lIns="95250" tIns="95250" rIns="95250" bIns="95250" rtlCol="0" anchor="t">
            <a:spAutoFit/>
          </a:bodyPr>
          <a:lstStyle/>
          <a:p>
            <a:pPr>
              <a:lnSpc>
                <a:spcPct val="120000"/>
              </a:lnSpc>
              <a:spcBef>
                <a:spcPts val="375"/>
              </a:spcBef>
            </a:pPr>
            <a:r>
              <a:rPr lang="en-US" sz="1500" b="1" dirty="0">
                <a:solidFill>
                  <a:srgbClr val="FFFFFF"/>
                </a:solidFill>
                <a:latin typeface="Arial" pitchFamily="34" charset="0"/>
                <a:ea typeface="Arial" pitchFamily="34" charset="-122"/>
                <a:cs typeface="Arial" pitchFamily="34" charset="-120"/>
              </a:rPr>
              <a:t>Logistics and Transportation</a:t>
            </a:r>
            <a:endParaRPr lang="en-US" sz="1500" dirty="0"/>
          </a:p>
        </p:txBody>
      </p:sp>
      <p:sp>
        <p:nvSpPr>
          <p:cNvPr id="20" name="Text 14"/>
          <p:cNvSpPr/>
          <p:nvPr/>
        </p:nvSpPr>
        <p:spPr>
          <a:xfrm>
            <a:off x="162925" y="2324862"/>
            <a:ext cx="2742796" cy="1554480"/>
          </a:xfrm>
          <a:prstGeom prst="rect">
            <a:avLst/>
          </a:prstGeom>
          <a:noFill/>
          <a:ln/>
        </p:spPr>
        <p:txBody>
          <a:bodyPr wrap="square" lIns="95250" tIns="95250" rIns="95250" bIns="95250" rtlCol="0" anchor="t">
            <a:spAutoFit/>
          </a:bodyPr>
          <a:lstStyle/>
          <a:p>
            <a:pPr>
              <a:lnSpc>
                <a:spcPct val="120000"/>
              </a:lnSpc>
              <a:spcBef>
                <a:spcPts val="375"/>
              </a:spcBef>
            </a:pPr>
            <a:r>
              <a:rPr lang="en-US" sz="1100" b="1" dirty="0">
                <a:solidFill>
                  <a:srgbClr val="FFFFFF"/>
                </a:solidFill>
                <a:latin typeface="Arial" pitchFamily="34" charset="0"/>
                <a:ea typeface="Arial" pitchFamily="34" charset="-122"/>
                <a:cs typeface="Arial" pitchFamily="34" charset="-120"/>
              </a:rPr>
              <a:t>Logistics encompasses an array of activities beyond transportation, including warehousing, brokerage, express delivery, and critical infrastructure services such as terminal</a:t>
            </a:r>
            <a:endParaRPr lang="en-US" sz="1500" dirty="0"/>
          </a:p>
        </p:txBody>
      </p:sp>
      <p:sp>
        <p:nvSpPr>
          <p:cNvPr id="21" name="Text 15"/>
          <p:cNvSpPr/>
          <p:nvPr/>
        </p:nvSpPr>
        <p:spPr>
          <a:xfrm>
            <a:off x="212414" y="4208969"/>
            <a:ext cx="2429928" cy="731520"/>
          </a:xfrm>
          <a:prstGeom prst="rect">
            <a:avLst/>
          </a:prstGeom>
          <a:noFill/>
          <a:ln/>
        </p:spPr>
        <p:txBody>
          <a:bodyPr wrap="square" lIns="95250" tIns="95250" rIns="95250" bIns="95250" rtlCol="0" anchor="t">
            <a:spAutoFit/>
          </a:bodyPr>
          <a:lstStyle/>
          <a:p>
            <a:pPr>
              <a:lnSpc>
                <a:spcPct val="120000"/>
              </a:lnSpc>
              <a:spcBef>
                <a:spcPts val="375"/>
              </a:spcBef>
            </a:pPr>
            <a:r>
              <a:rPr lang="en-US" sz="1100" i="1" dirty="0">
                <a:solidFill>
                  <a:srgbClr val="FF1E02"/>
                </a:solidFill>
                <a:latin typeface="Arial" pitchFamily="34" charset="0"/>
                <a:ea typeface="Arial" pitchFamily="34" charset="-122"/>
                <a:cs typeface="Arial" pitchFamily="34" charset="-120"/>
              </a:rPr>
              <a:t>The global turnover generated by these networks exceeds US$4.3 trillion</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2658935" y="1622733"/>
            <a:ext cx="1628337" cy="128016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Microsoft Yahei" pitchFamily="34" charset="0"/>
                <a:ea typeface="Microsoft Yahei" pitchFamily="34" charset="-122"/>
                <a:cs typeface="Microsoft Yahei" pitchFamily="34" charset="-120"/>
              </a:rPr>
              <a:t>Can account for up to 30% of the total farm gate price for agricultural products in Kenya​</a:t>
            </a:r>
            <a:endParaRPr lang="en-US" sz="1500" dirty="0"/>
          </a:p>
        </p:txBody>
      </p:sp>
      <p:pic>
        <p:nvPicPr>
          <p:cNvPr id="3"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l="10511" r="59459" b="46809"/>
          <a:stretch/>
        </p:blipFill>
        <p:spPr>
          <a:xfrm>
            <a:off x="425119" y="1251769"/>
            <a:ext cx="1425252" cy="1542558"/>
          </a:xfrm>
          <a:prstGeom prst="ellipse">
            <a:avLst/>
          </a:prstGeom>
        </p:spPr>
      </p:pic>
      <p:sp>
        <p:nvSpPr>
          <p:cNvPr id="4" name="Text 1"/>
          <p:cNvSpPr/>
          <p:nvPr/>
        </p:nvSpPr>
        <p:spPr>
          <a:xfrm>
            <a:off x="2423160" y="274900"/>
            <a:ext cx="4297680" cy="365760"/>
          </a:xfrm>
          <a:prstGeom prst="rect">
            <a:avLst/>
          </a:prstGeom>
          <a:noFill/>
          <a:ln/>
        </p:spPr>
        <p:txBody>
          <a:bodyPr wrap="square" lIns="95250" tIns="95250" rIns="95250" bIns="95250" rtlCol="0" anchor="t">
            <a:spAutoFit/>
          </a:bodyPr>
          <a:lstStyle/>
          <a:p>
            <a:pPr algn="ct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Infrastructure and Connectivity / cases</a:t>
            </a:r>
            <a:endParaRPr lang="en-US" sz="1500" dirty="0"/>
          </a:p>
        </p:txBody>
      </p:sp>
      <p:sp>
        <p:nvSpPr>
          <p:cNvPr id="5" name="Text 2"/>
          <p:cNvSpPr/>
          <p:nvPr/>
        </p:nvSpPr>
        <p:spPr>
          <a:xfrm>
            <a:off x="221578" y="1023169"/>
            <a:ext cx="2905669" cy="45720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Microsoft Yahei" pitchFamily="34" charset="0"/>
                <a:ea typeface="Microsoft Yahei" pitchFamily="34" charset="-122"/>
                <a:cs typeface="Microsoft Yahei" pitchFamily="34" charset="-120"/>
              </a:rPr>
              <a:t>lack of proper storage facilities</a:t>
            </a:r>
            <a:endParaRPr lang="en-US" sz="1500" dirty="0"/>
          </a:p>
        </p:txBody>
      </p:sp>
      <p:sp>
        <p:nvSpPr>
          <p:cNvPr id="6" name="Text 3"/>
          <p:cNvSpPr/>
          <p:nvPr/>
        </p:nvSpPr>
        <p:spPr>
          <a:xfrm>
            <a:off x="221578" y="1622733"/>
            <a:ext cx="2143180" cy="128016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Microsoft Yahei" pitchFamily="34" charset="0"/>
                <a:ea typeface="Microsoft Yahei" pitchFamily="34" charset="-122"/>
                <a:cs typeface="Microsoft Yahei" pitchFamily="34" charset="-120"/>
              </a:rPr>
              <a:t>According to the Food and Agriculture Organization (FAO), post-harvest losses in India can be as high as 40% for fruits and vegetables​</a:t>
            </a:r>
            <a:endParaRPr lang="en-US" sz="1500" dirty="0"/>
          </a:p>
        </p:txBody>
      </p:sp>
      <p:sp>
        <p:nvSpPr>
          <p:cNvPr id="7" name="Text 4"/>
          <p:cNvSpPr/>
          <p:nvPr/>
        </p:nvSpPr>
        <p:spPr>
          <a:xfrm>
            <a:off x="2658935" y="1023169"/>
            <a:ext cx="2227901" cy="45720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Microsoft Yahei" pitchFamily="34" charset="0"/>
                <a:ea typeface="Microsoft Yahei" pitchFamily="34" charset="-122"/>
                <a:cs typeface="Microsoft Yahei" pitchFamily="34" charset="-120"/>
              </a:rPr>
              <a:t>cost of transportation</a:t>
            </a:r>
            <a:endParaRPr lang="en-US" sz="1500" dirty="0"/>
          </a:p>
        </p:txBody>
      </p:sp>
      <p:sp>
        <p:nvSpPr>
          <p:cNvPr id="8" name="Text 5"/>
          <p:cNvSpPr/>
          <p:nvPr/>
        </p:nvSpPr>
        <p:spPr>
          <a:xfrm>
            <a:off x="4459898" y="1023169"/>
            <a:ext cx="2475547" cy="45720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Microsoft Yahei" pitchFamily="34" charset="0"/>
                <a:ea typeface="Microsoft Yahei" pitchFamily="34" charset="-122"/>
                <a:cs typeface="Microsoft Yahei" pitchFamily="34" charset="-120"/>
              </a:rPr>
              <a:t>inadequate infrastructure</a:t>
            </a:r>
            <a:endParaRPr lang="en-US" sz="1500" dirty="0"/>
          </a:p>
        </p:txBody>
      </p:sp>
      <p:sp>
        <p:nvSpPr>
          <p:cNvPr id="9" name="Text 6"/>
          <p:cNvSpPr/>
          <p:nvPr/>
        </p:nvSpPr>
        <p:spPr>
          <a:xfrm>
            <a:off x="4459898" y="1622733"/>
            <a:ext cx="2149697" cy="182880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Microsoft Yahei" pitchFamily="34" charset="0"/>
                <a:ea typeface="Microsoft Yahei" pitchFamily="34" charset="-122"/>
                <a:cs typeface="Microsoft Yahei" pitchFamily="34" charset="-120"/>
              </a:rPr>
              <a:t>A study by the International Food Policy Research Institute (IFPRI) noted that improving road infrastructure in Ethiopia could significantly boost agricultural productivity and reduce poverty​</a:t>
            </a:r>
            <a:endParaRPr lang="en-US" sz="1500" dirty="0"/>
          </a:p>
        </p:txBody>
      </p:sp>
      <p:sp>
        <p:nvSpPr>
          <p:cNvPr id="10" name="Text 7"/>
          <p:cNvSpPr/>
          <p:nvPr/>
        </p:nvSpPr>
        <p:spPr>
          <a:xfrm>
            <a:off x="221578" y="3268980"/>
            <a:ext cx="8868722" cy="160020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Microsoft Yahei" pitchFamily="34" charset="0"/>
                <a:ea typeface="Microsoft Yahei" pitchFamily="34" charset="-122"/>
                <a:cs typeface="Microsoft Yahei" pitchFamily="34" charset="-120"/>
              </a:rPr>
              <a:t>Case Study: Tomato Supply Chain/Egypt</a:t>
            </a:r>
            <a:endParaRPr lang="en-US" sz="1500" dirty="0"/>
          </a:p>
          <a:p>
            <a:pPr>
              <a:lnSpc>
                <a:spcPct val="120000"/>
              </a:lnSpc>
              <a:spcBef>
                <a:spcPts val="375"/>
              </a:spcBef>
            </a:pPr>
            <a:r>
              <a:rPr lang="en-US" sz="1100" dirty="0">
                <a:solidFill>
                  <a:srgbClr val="FFFFFF"/>
                </a:solidFill>
                <a:highlight>
                  <a:srgbClr val="CD3D5E"/>
                </a:highlight>
                <a:latin typeface="Microsoft Yahei" pitchFamily="34" charset="0"/>
                <a:ea typeface="Microsoft Yahei" pitchFamily="34" charset="-122"/>
                <a:cs typeface="Microsoft Yahei" pitchFamily="34" charset="-120"/>
              </a:rPr>
              <a:t>Tomato farmers</a:t>
            </a:r>
            <a:r>
              <a:rPr lang="en-US" sz="1100" dirty="0">
                <a:solidFill>
                  <a:srgbClr val="FFFFFF"/>
                </a:solidFill>
                <a:latin typeface="Microsoft Yahei" pitchFamily="34" charset="0"/>
                <a:ea typeface="Microsoft Yahei" pitchFamily="34" charset="-122"/>
                <a:cs typeface="Microsoft Yahei" pitchFamily="34" charset="-120"/>
              </a:rPr>
              <a:t> in regions like Al Minya and Beni Suef experience </a:t>
            </a:r>
            <a:r>
              <a:rPr lang="en-US" sz="1100" dirty="0">
                <a:solidFill>
                  <a:srgbClr val="FFFFFF"/>
                </a:solidFill>
                <a:highlight>
                  <a:srgbClr val="FF1E02"/>
                </a:highlight>
                <a:latin typeface="Microsoft Yahei" pitchFamily="34" charset="0"/>
                <a:ea typeface="Microsoft Yahei" pitchFamily="34" charset="-122"/>
                <a:cs typeface="Microsoft Yahei" pitchFamily="34" charset="-120"/>
              </a:rPr>
              <a:t>significant post-harvest losses</a:t>
            </a:r>
            <a:r>
              <a:rPr lang="en-US" sz="1100" dirty="0">
                <a:solidFill>
                  <a:srgbClr val="FFFFFF"/>
                </a:solidFill>
                <a:latin typeface="Microsoft Yahei" pitchFamily="34" charset="0"/>
                <a:ea typeface="Microsoft Yahei" pitchFamily="34" charset="-122"/>
                <a:cs typeface="Microsoft Yahei" pitchFamily="34" charset="-120"/>
              </a:rPr>
              <a:t> due to poor road conditions and a lack of refrigerated transport. The journey from these farming areas to major markets in Cairo can take several hours, during which time the tomatoes, which are highly perishable, are susceptible to spoilage. A study by the Food and Agriculture Organization (FAO) found that post-harvest losses </a:t>
            </a:r>
            <a:r>
              <a:rPr lang="en-US" sz="1100" dirty="0">
                <a:solidFill>
                  <a:srgbClr val="FFFFFF"/>
                </a:solidFill>
                <a:highlight>
                  <a:srgbClr val="FF1E02"/>
                </a:highlight>
                <a:latin typeface="Microsoft Yahei" pitchFamily="34" charset="0"/>
                <a:ea typeface="Microsoft Yahei" pitchFamily="34" charset="-122"/>
                <a:cs typeface="Microsoft Yahei" pitchFamily="34" charset="-120"/>
              </a:rPr>
              <a:t>for tomatoes in Egypt can reach up to 20-30% due to these infrastructural deficiencies​</a:t>
            </a:r>
            <a:endParaRPr lang="en-US" sz="1500" dirty="0"/>
          </a:p>
        </p:txBody>
      </p:sp>
      <p:pic>
        <p:nvPicPr>
          <p:cNvPr id="11" name="Image 1"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4"/>
          <a:stretch>
            <a:fillRect/>
          </a:stretch>
        </p:blipFill>
        <p:spPr>
          <a:xfrm flipV="1">
            <a:off x="6465202" y="0"/>
            <a:ext cx="2678798" cy="3520767"/>
          </a:xfrm>
          <a:prstGeom prst="rect">
            <a:avLst/>
          </a:prstGeom>
        </p:spPr>
      </p:pic>
      <p:sp>
        <p:nvSpPr>
          <p:cNvPr id="12" name="Shape 8"/>
          <p:cNvSpPr/>
          <p:nvPr/>
        </p:nvSpPr>
        <p:spPr>
          <a:xfrm>
            <a:off x="6465202" y="0"/>
            <a:ext cx="2678798" cy="3520767"/>
          </a:xfrm>
          <a:custGeom>
            <a:avLst/>
            <a:gdLst/>
            <a:ahLst/>
            <a:cxnLst/>
            <a:rect l="l" t="t" r="r" b="b"/>
            <a:pathLst>
              <a:path w="2678798" h="3520767">
                <a:moveTo>
                  <a:pt x="0" y="0"/>
                </a:moveTo>
                <a:lnTo>
                  <a:pt x="2678798" y="0"/>
                </a:lnTo>
                <a:lnTo>
                  <a:pt x="2678798" y="3520767"/>
                </a:lnTo>
                <a:lnTo>
                  <a:pt x="0" y="3520767"/>
                </a:lnTo>
                <a:close/>
              </a:path>
            </a:pathLst>
          </a:custGeom>
          <a:solidFill>
            <a:srgbClr val="000000">
              <a:alpha val="40000"/>
            </a:srgbClr>
          </a:solidFill>
          <a:ln/>
        </p:spPr>
        <p:txBody>
          <a:bodyPr/>
          <a:lstStyle/>
          <a:p>
            <a:endParaRPr lang="en-US"/>
          </a:p>
        </p:txBody>
      </p:sp>
      <p:sp>
        <p:nvSpPr>
          <p:cNvPr id="13" name="Text 9"/>
          <p:cNvSpPr/>
          <p:nvPr/>
        </p:nvSpPr>
        <p:spPr>
          <a:xfrm>
            <a:off x="6465202" y="0"/>
            <a:ext cx="2678798" cy="3520767"/>
          </a:xfrm>
          <a:prstGeom prst="rect">
            <a:avLst/>
          </a:prstGeom>
          <a:noFill/>
          <a:ln/>
        </p:spPr>
        <p:txBody>
          <a:bodyPr wrap="square" rtlCol="0" anchor="ctr"/>
          <a:lstStyle/>
          <a:p>
            <a:pPr>
              <a:spcBef>
                <a:spcPts val="375"/>
              </a:spcBef>
            </a:pP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110789" y="685295"/>
            <a:ext cx="2579819" cy="246888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India's Mango Export</a:t>
            </a:r>
            <a:endParaRPr lang="en-US" sz="1500" dirty="0"/>
          </a:p>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Issue: Inadequate cold chain infrastructure and logistics lead to post-harvest losses.</a:t>
            </a:r>
            <a:endParaRPr lang="en-US" sz="1500" dirty="0"/>
          </a:p>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Example: Mango shipments to Europe and Middle East suffer delays and improper temperature control, affecting quality and market prices.</a:t>
            </a:r>
            <a:endParaRPr lang="en-US" sz="1500" dirty="0"/>
          </a:p>
        </p:txBody>
      </p:sp>
      <p:sp>
        <p:nvSpPr>
          <p:cNvPr id="3" name="Text 1"/>
          <p:cNvSpPr/>
          <p:nvPr/>
        </p:nvSpPr>
        <p:spPr>
          <a:xfrm>
            <a:off x="3278832" y="685295"/>
            <a:ext cx="2996907" cy="219456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African Vegetable Exports</a:t>
            </a:r>
            <a:endParaRPr lang="en-US" sz="1500" dirty="0"/>
          </a:p>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Issue: Challenges in maintaining cold chain from farms to international markets.</a:t>
            </a:r>
            <a:endParaRPr lang="en-US" sz="1500" dirty="0"/>
          </a:p>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Example: Tomatoes and green beans from Kenya and Tanzania face spoilage and market rejection due to poor cold chain management.</a:t>
            </a:r>
            <a:endParaRPr lang="en-US" sz="1500" dirty="0"/>
          </a:p>
        </p:txBody>
      </p:sp>
      <p:pic>
        <p:nvPicPr>
          <p:cNvPr id="4"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flipV="1">
            <a:off x="6465202" y="0"/>
            <a:ext cx="2678798" cy="3520767"/>
          </a:xfrm>
          <a:prstGeom prst="rect">
            <a:avLst/>
          </a:prstGeom>
        </p:spPr>
      </p:pic>
      <p:sp>
        <p:nvSpPr>
          <p:cNvPr id="5" name="Shape 2"/>
          <p:cNvSpPr/>
          <p:nvPr/>
        </p:nvSpPr>
        <p:spPr>
          <a:xfrm>
            <a:off x="6465202" y="0"/>
            <a:ext cx="2678798" cy="5136983"/>
          </a:xfrm>
          <a:custGeom>
            <a:avLst/>
            <a:gdLst/>
            <a:ahLst/>
            <a:cxnLst/>
            <a:rect l="l" t="t" r="r" b="b"/>
            <a:pathLst>
              <a:path w="2678798" h="5136983">
                <a:moveTo>
                  <a:pt x="0" y="5136983"/>
                </a:moveTo>
                <a:lnTo>
                  <a:pt x="0" y="0"/>
                </a:lnTo>
                <a:lnTo>
                  <a:pt x="2143038" y="0"/>
                </a:lnTo>
                <a:lnTo>
                  <a:pt x="2678798" y="535760"/>
                </a:lnTo>
                <a:lnTo>
                  <a:pt x="2678798" y="5136983"/>
                </a:lnTo>
                <a:close/>
              </a:path>
            </a:pathLst>
          </a:custGeom>
          <a:solidFill>
            <a:srgbClr val="000000">
              <a:alpha val="40000"/>
            </a:srgbClr>
          </a:solidFill>
          <a:ln/>
        </p:spPr>
        <p:txBody>
          <a:bodyPr/>
          <a:lstStyle/>
          <a:p>
            <a:endParaRPr lang="en-US"/>
          </a:p>
        </p:txBody>
      </p:sp>
      <p:sp>
        <p:nvSpPr>
          <p:cNvPr id="6" name="Text 3"/>
          <p:cNvSpPr/>
          <p:nvPr/>
        </p:nvSpPr>
        <p:spPr>
          <a:xfrm>
            <a:off x="1828800" y="228095"/>
            <a:ext cx="5486400" cy="457200"/>
          </a:xfrm>
          <a:prstGeom prst="rect">
            <a:avLst/>
          </a:prstGeom>
          <a:noFill/>
          <a:ln/>
        </p:spPr>
        <p:txBody>
          <a:bodyPr wrap="square" lIns="95250" tIns="95250" rIns="95250" bIns="95250" rtlCol="0" anchor="t">
            <a:spAutoFit/>
          </a:bodyPr>
          <a:lstStyle/>
          <a:p>
            <a:pPr algn="ctr">
              <a:lnSpc>
                <a:spcPct val="120000"/>
              </a:lnSpc>
              <a:spcBef>
                <a:spcPts val="375"/>
              </a:spcBef>
            </a:pPr>
            <a:r>
              <a:rPr lang="en-US" sz="1500" dirty="0">
                <a:solidFill>
                  <a:srgbClr val="FFFFFF"/>
                </a:solidFill>
                <a:latin typeface="Microsoft Yahei" pitchFamily="34" charset="0"/>
                <a:ea typeface="Microsoft Yahei" pitchFamily="34" charset="-122"/>
                <a:cs typeface="Microsoft Yahei" pitchFamily="34" charset="-120"/>
              </a:rPr>
              <a:t>Lack of Effective cold chain management</a:t>
            </a:r>
            <a:endParaRPr lang="en-US" sz="1500" dirty="0"/>
          </a:p>
        </p:txBody>
      </p:sp>
      <p:sp>
        <p:nvSpPr>
          <p:cNvPr id="7" name="Text 4"/>
          <p:cNvSpPr/>
          <p:nvPr/>
        </p:nvSpPr>
        <p:spPr>
          <a:xfrm>
            <a:off x="6607324" y="685295"/>
            <a:ext cx="2536676" cy="246888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Dairy Products in Southeast Asia</a:t>
            </a:r>
            <a:endParaRPr lang="en-US" sz="1500" dirty="0"/>
          </a:p>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Issue: Lack of refrigerated storage and transportation impacting product quality.</a:t>
            </a:r>
            <a:endParaRPr lang="en-US" sz="1500" dirty="0"/>
          </a:p>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Example: Milk and yogurt from Vietnam and Indonesia suffer from spoilage, limiting market expansion and consumer confidence.</a:t>
            </a:r>
            <a:endParaRPr lang="en-US" sz="1500" dirty="0"/>
          </a:p>
        </p:txBody>
      </p:sp>
      <p:sp>
        <p:nvSpPr>
          <p:cNvPr id="8" name="Text 5"/>
          <p:cNvSpPr/>
          <p:nvPr/>
        </p:nvSpPr>
        <p:spPr>
          <a:xfrm>
            <a:off x="110789" y="3154175"/>
            <a:ext cx="8777484" cy="73152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A report by the World Resources Institute estimates that up to 40% of fruits and vegetables can be lost before they reach consumers in developing countries, largely due to inadequate cold storage and transportation facilities.</a:t>
            </a:r>
            <a:endParaRPr lang="en-US" sz="1500" dirty="0"/>
          </a:p>
        </p:txBody>
      </p:sp>
      <p:sp>
        <p:nvSpPr>
          <p:cNvPr id="9" name="Text 6"/>
          <p:cNvSpPr/>
          <p:nvPr/>
        </p:nvSpPr>
        <p:spPr>
          <a:xfrm>
            <a:off x="110789" y="3805927"/>
            <a:ext cx="8777484" cy="73152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Microsoft Yahei" pitchFamily="34" charset="0"/>
                <a:ea typeface="Microsoft Yahei" pitchFamily="34" charset="-122"/>
                <a:cs typeface="Microsoft Yahei" pitchFamily="34" charset="-120"/>
              </a:rPr>
              <a:t>Various industry reports suggest that losses due to inadequate cold chain infrastructure can range from 20% to 50% for certain perishable products like fruits, vegetables, dairy, and seafood.</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l="62462" t="46809" r="7508"/>
          <a:stretch/>
        </p:blipFill>
        <p:spPr>
          <a:xfrm flipV="1">
            <a:off x="396593" y="67123"/>
            <a:ext cx="7764375" cy="5009254"/>
          </a:xfrm>
          <a:prstGeom prst="ellipse">
            <a:avLst/>
          </a:prstGeom>
        </p:spPr>
      </p:pic>
      <p:sp>
        <p:nvSpPr>
          <p:cNvPr id="3" name="Text 0"/>
          <p:cNvSpPr/>
          <p:nvPr/>
        </p:nvSpPr>
        <p:spPr>
          <a:xfrm>
            <a:off x="68821" y="1089240"/>
            <a:ext cx="2951288" cy="3063240"/>
          </a:xfrm>
          <a:prstGeom prst="rect">
            <a:avLst/>
          </a:prstGeom>
          <a:noFill/>
          <a:ln/>
        </p:spPr>
        <p:txBody>
          <a:bodyPr wrap="square" lIns="95250" tIns="95250" rIns="95250" bIns="95250" rtlCol="0" anchor="t">
            <a:spAutoFit/>
          </a:bodyPr>
          <a:lstStyle/>
          <a:p>
            <a:pPr>
              <a:lnSpc>
                <a:spcPct val="120000"/>
              </a:lnSpc>
              <a:spcBef>
                <a:spcPts val="375"/>
              </a:spcBef>
            </a:pPr>
            <a:r>
              <a:rPr lang="en-US" sz="900" b="1" dirty="0">
                <a:solidFill>
                  <a:srgbClr val="FFFFFF"/>
                </a:solidFill>
                <a:latin typeface="Microsoft Yahei" pitchFamily="34" charset="0"/>
                <a:ea typeface="Microsoft Yahei" pitchFamily="34" charset="-122"/>
                <a:cs typeface="Microsoft Yahei" pitchFamily="34" charset="-120"/>
              </a:rPr>
              <a:t>Brexit Impact on UK-EU Trade</a:t>
            </a:r>
            <a:endParaRPr lang="en-US" sz="1500" dirty="0"/>
          </a:p>
          <a:p>
            <a:pPr>
              <a:lnSpc>
                <a:spcPct val="120000"/>
              </a:lnSpc>
              <a:spcBef>
                <a:spcPts val="375"/>
              </a:spcBef>
            </a:pPr>
            <a:r>
              <a:rPr lang="en-US" sz="900" b="1" dirty="0">
                <a:solidFill>
                  <a:srgbClr val="FFFFFF"/>
                </a:solidFill>
                <a:latin typeface="Microsoft Yahei" pitchFamily="34" charset="0"/>
                <a:ea typeface="Microsoft Yahei" pitchFamily="34" charset="-122"/>
                <a:cs typeface="Microsoft Yahei" pitchFamily="34" charset="-120"/>
              </a:rPr>
              <a:t>New customs procedures and border controls post-Brexit have significantly impacted agricultural goods transportation.</a:t>
            </a:r>
            <a:endParaRPr lang="en-US" sz="1500" dirty="0"/>
          </a:p>
          <a:p>
            <a:pPr>
              <a:lnSpc>
                <a:spcPct val="120000"/>
              </a:lnSpc>
              <a:spcBef>
                <a:spcPts val="375"/>
              </a:spcBef>
            </a:pPr>
            <a:r>
              <a:rPr lang="en-US" sz="900" b="1" dirty="0">
                <a:solidFill>
                  <a:srgbClr val="FFFFFF"/>
                </a:solidFill>
                <a:latin typeface="Microsoft Yahei" pitchFamily="34" charset="0"/>
                <a:ea typeface="Microsoft Yahei" pitchFamily="34" charset="-122"/>
                <a:cs typeface="Microsoft Yahei" pitchFamily="34" charset="-120"/>
              </a:rPr>
              <a:t>Delays due to paperwork and inspections have led to late arrivals of perishable goods like fruits and vegetables.</a:t>
            </a:r>
            <a:endParaRPr lang="en-US" sz="1500" dirty="0"/>
          </a:p>
          <a:p>
            <a:pPr>
              <a:lnSpc>
                <a:spcPct val="120000"/>
              </a:lnSpc>
              <a:spcBef>
                <a:spcPts val="375"/>
              </a:spcBef>
            </a:pPr>
            <a:r>
              <a:rPr lang="en-US" sz="900" b="1" dirty="0">
                <a:solidFill>
                  <a:srgbClr val="FFFFFF"/>
                </a:solidFill>
                <a:latin typeface="Microsoft Yahei" pitchFamily="34" charset="0"/>
                <a:ea typeface="Microsoft Yahei" pitchFamily="34" charset="-122"/>
                <a:cs typeface="Microsoft Yahei" pitchFamily="34" charset="-120"/>
              </a:rPr>
              <a:t>Result: Increased costs from spoilage and reduced shelf life, affecting market prices and profitability.</a:t>
            </a:r>
            <a:endParaRPr lang="en-US" sz="1500" dirty="0"/>
          </a:p>
        </p:txBody>
      </p:sp>
      <p:sp>
        <p:nvSpPr>
          <p:cNvPr id="4" name="Text 1"/>
          <p:cNvSpPr/>
          <p:nvPr/>
        </p:nvSpPr>
        <p:spPr>
          <a:xfrm>
            <a:off x="3203349" y="1084495"/>
            <a:ext cx="2957805" cy="2514600"/>
          </a:xfrm>
          <a:prstGeom prst="rect">
            <a:avLst/>
          </a:prstGeom>
          <a:noFill/>
          <a:ln/>
        </p:spPr>
        <p:txBody>
          <a:bodyPr wrap="square" lIns="95250" tIns="95250" rIns="95250" bIns="95250" rtlCol="0" anchor="t">
            <a:spAutoFit/>
          </a:bodyPr>
          <a:lstStyle/>
          <a:p>
            <a:pP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Customs Delays in North America</a:t>
            </a:r>
            <a:endParaRPr lang="en-US" sz="1500" dirty="0"/>
          </a:p>
          <a:p>
            <a:pP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Despite NAFTA and USMCA, Mexican fresh produce exporters face delays at US border crossings.</a:t>
            </a:r>
            <a:endParaRPr lang="en-US" sz="1500" dirty="0"/>
          </a:p>
          <a:p>
            <a:pP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Issues: Inspections and documentation requirements increase transportation costs and diminish product freshness.</a:t>
            </a:r>
            <a:endParaRPr lang="en-US" sz="1500" dirty="0"/>
          </a:p>
          <a:p>
            <a:pP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Impact: Reduced competitiveness in US markets, impacting profitability of agricultural exports.</a:t>
            </a:r>
            <a:endParaRPr lang="en-US" sz="1500" dirty="0"/>
          </a:p>
        </p:txBody>
      </p:sp>
      <p:sp>
        <p:nvSpPr>
          <p:cNvPr id="5" name="Text 2"/>
          <p:cNvSpPr/>
          <p:nvPr/>
        </p:nvSpPr>
        <p:spPr>
          <a:xfrm>
            <a:off x="6415831" y="1049128"/>
            <a:ext cx="2470258" cy="3063240"/>
          </a:xfrm>
          <a:prstGeom prst="rect">
            <a:avLst/>
          </a:prstGeom>
          <a:noFill/>
          <a:ln/>
        </p:spPr>
        <p:txBody>
          <a:bodyPr wrap="square" lIns="95250" tIns="95250" rIns="95250" bIns="95250" rtlCol="0" anchor="t">
            <a:spAutoFit/>
          </a:bodyPr>
          <a:lstStyle/>
          <a:p>
            <a:pP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Customs Complexity in East Africa</a:t>
            </a:r>
            <a:endParaRPr lang="en-US" sz="1500" dirty="0"/>
          </a:p>
          <a:p>
            <a:pP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East African countries (e.g., Kenya, Uganda) face complex customs procedures despite regional trade agreements.</a:t>
            </a:r>
            <a:endParaRPr lang="en-US" sz="1500" dirty="0"/>
          </a:p>
          <a:p>
            <a:pP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Challenges: Inspections and paperwork delays for exports like coffee and fresh produce.</a:t>
            </a:r>
            <a:endParaRPr lang="en-US" sz="1500" dirty="0"/>
          </a:p>
          <a:p>
            <a:pP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Consequence: Hindered trade flow efficiency, affecting export profitability and market access.</a:t>
            </a:r>
            <a:endParaRPr lang="en-US" sz="1500" dirty="0"/>
          </a:p>
        </p:txBody>
      </p:sp>
      <p:pic>
        <p:nvPicPr>
          <p:cNvPr id="6"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l="62462" t="46809" r="7508"/>
          <a:stretch/>
        </p:blipFill>
        <p:spPr>
          <a:xfrm flipV="1">
            <a:off x="632357" y="3904337"/>
            <a:ext cx="1334418" cy="1228727"/>
          </a:xfrm>
          <a:prstGeom prst="ellipse">
            <a:avLst/>
          </a:prstGeom>
        </p:spPr>
      </p:pic>
      <p:pic>
        <p:nvPicPr>
          <p:cNvPr id="7" name="Image 2"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l="62462" t="46809" r="7508"/>
          <a:stretch/>
        </p:blipFill>
        <p:spPr>
          <a:xfrm flipV="1">
            <a:off x="6661999" y="3852201"/>
            <a:ext cx="1280863" cy="1280863"/>
          </a:xfrm>
          <a:prstGeom prst="ellipse">
            <a:avLst/>
          </a:prstGeom>
        </p:spPr>
      </p:pic>
      <p:sp>
        <p:nvSpPr>
          <p:cNvPr id="8" name="Text 3"/>
          <p:cNvSpPr/>
          <p:nvPr/>
        </p:nvSpPr>
        <p:spPr>
          <a:xfrm>
            <a:off x="1656100" y="254163"/>
            <a:ext cx="5831801" cy="457200"/>
          </a:xfrm>
          <a:prstGeom prst="rect">
            <a:avLst/>
          </a:prstGeom>
          <a:noFill/>
          <a:ln/>
        </p:spPr>
        <p:txBody>
          <a:bodyPr wrap="square" lIns="95250" tIns="95250" rIns="95250" bIns="95250" rtlCol="0" anchor="t">
            <a:spAutoFit/>
          </a:bodyPr>
          <a:lstStyle/>
          <a:p>
            <a:pPr algn="ctr">
              <a:lnSpc>
                <a:spcPct val="120000"/>
              </a:lnSpc>
              <a:spcBef>
                <a:spcPts val="375"/>
              </a:spcBef>
            </a:pPr>
            <a:r>
              <a:rPr lang="en-US" sz="1500" dirty="0">
                <a:solidFill>
                  <a:srgbClr val="FFFFFF"/>
                </a:solidFill>
                <a:latin typeface="Microsoft Yahei" pitchFamily="34" charset="0"/>
                <a:ea typeface="Microsoft Yahei" pitchFamily="34" charset="-122"/>
                <a:cs typeface="Microsoft Yahei" pitchFamily="34" charset="-120"/>
              </a:rPr>
              <a:t>Impact of Complex Customs Procedures on Agricultural Trade</a:t>
            </a:r>
            <a:endParaRPr lang="en-US" sz="1500" dirty="0"/>
          </a:p>
        </p:txBody>
      </p:sp>
      <p:sp>
        <p:nvSpPr>
          <p:cNvPr id="9" name="Text 4"/>
          <p:cNvSpPr/>
          <p:nvPr/>
        </p:nvSpPr>
        <p:spPr>
          <a:xfrm>
            <a:off x="480899" y="3989712"/>
            <a:ext cx="7461963" cy="1005840"/>
          </a:xfrm>
          <a:prstGeom prst="rect">
            <a:avLst/>
          </a:prstGeom>
          <a:noFill/>
          <a:ln/>
        </p:spPr>
        <p:txBody>
          <a:bodyPr wrap="square" lIns="95250" tIns="95250" rIns="95250" bIns="95250" rtlCol="0" anchor="t">
            <a:spAutoFit/>
          </a:bodyPr>
          <a:lstStyle/>
          <a:p>
            <a:pPr algn="ctr">
              <a:lnSpc>
                <a:spcPct val="120000"/>
              </a:lnSpc>
              <a:spcBef>
                <a:spcPts val="375"/>
              </a:spcBef>
            </a:pPr>
            <a:r>
              <a:rPr lang="en-US" sz="900" b="1" dirty="0">
                <a:solidFill>
                  <a:srgbClr val="FFFFFF"/>
                </a:solidFill>
                <a:latin typeface="Arial" pitchFamily="34" charset="0"/>
                <a:ea typeface="Arial" pitchFamily="34" charset="-122"/>
                <a:cs typeface="Arial" pitchFamily="34" charset="-120"/>
              </a:rPr>
              <a:t>The Trade Facilitation Agreement, under the auspices of the WTO, specifically addresses measures to streamline customs procedures and reduce trade costs. It recognizes that complex customs procedures impose significant burdens on traders and contribute to trade inefficiencies.</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a:effectLst/>
      </p:bgPr>
    </p:bg>
    <p:spTree>
      <p:nvGrpSpPr>
        <p:cNvPr id="1" name=""/>
        <p:cNvGrpSpPr/>
        <p:nvPr/>
      </p:nvGrpSpPr>
      <p:grpSpPr>
        <a:xfrm>
          <a:off x="0" y="0"/>
          <a:ext cx="0" cy="0"/>
          <a:chOff x="0" y="0"/>
          <a:chExt cx="0" cy="0"/>
        </a:xfrm>
      </p:grpSpPr>
      <p:sp>
        <p:nvSpPr>
          <p:cNvPr id="12" name="Shape 2">
            <a:extLst>
              <a:ext uri="{FF2B5EF4-FFF2-40B4-BE49-F238E27FC236}">
                <a16:creationId xmlns:a16="http://schemas.microsoft.com/office/drawing/2014/main" id="{3649D882-B485-D675-56B2-023F9D21E627}"/>
              </a:ext>
            </a:extLst>
          </p:cNvPr>
          <p:cNvSpPr/>
          <p:nvPr/>
        </p:nvSpPr>
        <p:spPr>
          <a:xfrm>
            <a:off x="7020274" y="868074"/>
            <a:ext cx="2006306" cy="2544596"/>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72349D"/>
          </a:solidFill>
          <a:ln/>
        </p:spPr>
        <p:txBody>
          <a:bodyPr/>
          <a:lstStyle/>
          <a:p>
            <a:endParaRPr lang="en-US"/>
          </a:p>
        </p:txBody>
      </p:sp>
      <p:sp>
        <p:nvSpPr>
          <p:cNvPr id="11" name="Shape 2">
            <a:extLst>
              <a:ext uri="{FF2B5EF4-FFF2-40B4-BE49-F238E27FC236}">
                <a16:creationId xmlns:a16="http://schemas.microsoft.com/office/drawing/2014/main" id="{240E3464-C49F-44EF-BBC9-6C2653215797}"/>
              </a:ext>
            </a:extLst>
          </p:cNvPr>
          <p:cNvSpPr/>
          <p:nvPr/>
        </p:nvSpPr>
        <p:spPr>
          <a:xfrm>
            <a:off x="2121413" y="868074"/>
            <a:ext cx="2226354" cy="2504181"/>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72349D"/>
          </a:solidFill>
          <a:ln/>
        </p:spPr>
        <p:txBody>
          <a:bodyPr/>
          <a:lstStyle/>
          <a:p>
            <a:endParaRPr lang="en-US"/>
          </a:p>
        </p:txBody>
      </p:sp>
      <p:pic>
        <p:nvPicPr>
          <p:cNvPr id="2"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l="62462" t="46809" r="7508"/>
          <a:stretch/>
        </p:blipFill>
        <p:spPr>
          <a:xfrm flipV="1">
            <a:off x="7898809" y="4082796"/>
            <a:ext cx="1060704" cy="1060704"/>
          </a:xfrm>
          <a:prstGeom prst="ellipse">
            <a:avLst/>
          </a:prstGeom>
        </p:spPr>
      </p:pic>
      <p:pic>
        <p:nvPicPr>
          <p:cNvPr id="3"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l="62462" t="46809" r="7508"/>
          <a:stretch/>
        </p:blipFill>
        <p:spPr>
          <a:xfrm flipV="1">
            <a:off x="5290305" y="4082796"/>
            <a:ext cx="1060704" cy="1060704"/>
          </a:xfrm>
          <a:prstGeom prst="ellipse">
            <a:avLst/>
          </a:prstGeom>
        </p:spPr>
      </p:pic>
      <p:pic>
        <p:nvPicPr>
          <p:cNvPr id="4" name="Image 2"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l="62462" t="46809" r="7508"/>
          <a:stretch/>
        </p:blipFill>
        <p:spPr>
          <a:xfrm flipV="1">
            <a:off x="2945891" y="4082796"/>
            <a:ext cx="1060704" cy="1060704"/>
          </a:xfrm>
          <a:prstGeom prst="ellipse">
            <a:avLst/>
          </a:prstGeom>
        </p:spPr>
      </p:pic>
      <p:pic>
        <p:nvPicPr>
          <p:cNvPr id="5" name="Image 3"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l="62462" t="46809" r="7508"/>
          <a:stretch/>
        </p:blipFill>
        <p:spPr>
          <a:xfrm flipV="1">
            <a:off x="625840" y="4082796"/>
            <a:ext cx="1060704" cy="1060704"/>
          </a:xfrm>
          <a:prstGeom prst="ellipse">
            <a:avLst/>
          </a:prstGeom>
        </p:spPr>
      </p:pic>
      <p:sp>
        <p:nvSpPr>
          <p:cNvPr id="6" name="Text 0"/>
          <p:cNvSpPr/>
          <p:nvPr/>
        </p:nvSpPr>
        <p:spPr>
          <a:xfrm>
            <a:off x="1828800" y="273714"/>
            <a:ext cx="5486400" cy="457200"/>
          </a:xfrm>
          <a:prstGeom prst="rect">
            <a:avLst/>
          </a:prstGeom>
          <a:noFill/>
          <a:ln/>
        </p:spPr>
        <p:txBody>
          <a:bodyPr wrap="square" lIns="95250" tIns="95250" rIns="95250" bIns="95250" rtlCol="0" anchor="t">
            <a:spAutoFit/>
          </a:bodyPr>
          <a:lstStyle/>
          <a:p>
            <a:pPr algn="ctr">
              <a:lnSpc>
                <a:spcPct val="120000"/>
              </a:lnSpc>
              <a:spcBef>
                <a:spcPts val="375"/>
              </a:spcBef>
            </a:pPr>
            <a:r>
              <a:rPr lang="en-US" sz="1500" dirty="0">
                <a:solidFill>
                  <a:srgbClr val="FFFFFF"/>
                </a:solidFill>
                <a:latin typeface="Microsoft Yahei" pitchFamily="34" charset="0"/>
                <a:ea typeface="Microsoft Yahei" pitchFamily="34" charset="-122"/>
                <a:cs typeface="Microsoft Yahei" pitchFamily="34" charset="-120"/>
              </a:rPr>
              <a:t>Impact of Customs Delays/hypothetical example</a:t>
            </a:r>
            <a:endParaRPr lang="en-US" sz="1500" dirty="0"/>
          </a:p>
        </p:txBody>
      </p:sp>
      <p:sp>
        <p:nvSpPr>
          <p:cNvPr id="7" name="Text 1"/>
          <p:cNvSpPr/>
          <p:nvPr/>
        </p:nvSpPr>
        <p:spPr>
          <a:xfrm>
            <a:off x="130340" y="827659"/>
            <a:ext cx="1908568" cy="361188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DDD8C3"/>
                </a:solidFill>
                <a:latin typeface="Arial" pitchFamily="34" charset="0"/>
                <a:ea typeface="Arial" pitchFamily="34" charset="-122"/>
                <a:cs typeface="Arial" pitchFamily="34" charset="-120"/>
              </a:rPr>
              <a:t>Background:</a:t>
            </a:r>
            <a:endParaRPr lang="en-US" sz="1500" dirty="0"/>
          </a:p>
          <a:p>
            <a:pPr>
              <a:lnSpc>
                <a:spcPct val="120000"/>
              </a:lnSpc>
              <a:spcBef>
                <a:spcPts val="375"/>
              </a:spcBef>
            </a:pPr>
            <a:r>
              <a:rPr lang="en-US" sz="900" dirty="0">
                <a:solidFill>
                  <a:srgbClr val="DDD8C3"/>
                </a:solidFill>
                <a:latin typeface="Arial" pitchFamily="34" charset="0"/>
                <a:ea typeface="Arial" pitchFamily="34" charset="-122"/>
                <a:cs typeface="Arial" pitchFamily="34" charset="-120"/>
              </a:rPr>
              <a:t>Region: East African countries like Kenya, Uganda, and Tanzania are significant producers of fresh fruits and vegetables.</a:t>
            </a:r>
            <a:endParaRPr lang="en-US" sz="1500" dirty="0"/>
          </a:p>
          <a:p>
            <a:pPr>
              <a:lnSpc>
                <a:spcPct val="120000"/>
              </a:lnSpc>
              <a:spcBef>
                <a:spcPts val="375"/>
              </a:spcBef>
            </a:pPr>
            <a:r>
              <a:rPr lang="en-US" sz="900" dirty="0">
                <a:solidFill>
                  <a:srgbClr val="DDD8C3"/>
                </a:solidFill>
                <a:latin typeface="Arial" pitchFamily="34" charset="0"/>
                <a:ea typeface="Arial" pitchFamily="34" charset="-122"/>
                <a:cs typeface="Arial" pitchFamily="34" charset="-120"/>
              </a:rPr>
              <a:t>Products: Common exports include avocados, mangoes, green beans, and other fresh produce.</a:t>
            </a:r>
            <a:endParaRPr lang="en-US" sz="1500" dirty="0"/>
          </a:p>
          <a:p>
            <a:pPr>
              <a:lnSpc>
                <a:spcPct val="120000"/>
              </a:lnSpc>
              <a:spcBef>
                <a:spcPts val="375"/>
              </a:spcBef>
            </a:pPr>
            <a:r>
              <a:rPr lang="en-US" sz="900" dirty="0">
                <a:solidFill>
                  <a:srgbClr val="DDD8C3"/>
                </a:solidFill>
                <a:latin typeface="Arial" pitchFamily="34" charset="0"/>
                <a:ea typeface="Arial" pitchFamily="34" charset="-122"/>
                <a:cs typeface="Arial" pitchFamily="34" charset="-120"/>
              </a:rPr>
              <a:t>Market: European markets demand high-quality, fresh products meeting stringent phytosanitary standards.</a:t>
            </a:r>
            <a:endParaRPr lang="en-US" sz="1500" dirty="0"/>
          </a:p>
        </p:txBody>
      </p:sp>
      <p:sp>
        <p:nvSpPr>
          <p:cNvPr id="8" name="Text 2"/>
          <p:cNvSpPr/>
          <p:nvPr/>
        </p:nvSpPr>
        <p:spPr>
          <a:xfrm>
            <a:off x="2156214" y="827659"/>
            <a:ext cx="2267003" cy="338328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Spoilage Rates: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Perishable goods like avocados and green beans have limited shelf lives.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Delays in customs clearance at European ports lead to extended transit times.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Increased spoilage rates due to prolonged exposure to transit conditions.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Example: Each additional day of delay can increase spoilage rates by 1-2%, impacting product quality and market value.</a:t>
            </a:r>
            <a:endParaRPr lang="en-US" sz="1500" dirty="0"/>
          </a:p>
        </p:txBody>
      </p:sp>
      <p:sp>
        <p:nvSpPr>
          <p:cNvPr id="9" name="Text 3"/>
          <p:cNvSpPr/>
          <p:nvPr/>
        </p:nvSpPr>
        <p:spPr>
          <a:xfrm>
            <a:off x="4498667" y="868074"/>
            <a:ext cx="2403860" cy="365760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B6B29F"/>
                </a:solidFill>
                <a:latin typeface="Arial" pitchFamily="34" charset="0"/>
                <a:ea typeface="Arial" pitchFamily="34" charset="-122"/>
                <a:cs typeface="Arial" pitchFamily="34" charset="-120"/>
              </a:rPr>
              <a:t>Financial Losses:</a:t>
            </a:r>
            <a:endParaRPr lang="en-US" sz="1500" dirty="0"/>
          </a:p>
          <a:p>
            <a:pPr>
              <a:lnSpc>
                <a:spcPct val="120000"/>
              </a:lnSpc>
              <a:spcBef>
                <a:spcPts val="375"/>
              </a:spcBef>
            </a:pPr>
            <a:r>
              <a:rPr lang="en-US" sz="900" dirty="0">
                <a:solidFill>
                  <a:srgbClr val="B6B29F"/>
                </a:solidFill>
                <a:latin typeface="Arial" pitchFamily="34" charset="0"/>
                <a:ea typeface="Arial" pitchFamily="34" charset="-122"/>
                <a:cs typeface="Arial" pitchFamily="34" charset="-120"/>
              </a:rPr>
              <a:t>Studies indicate significant financial losses due to reduced product quality.</a:t>
            </a:r>
            <a:endParaRPr lang="en-US" sz="1500" dirty="0"/>
          </a:p>
          <a:p>
            <a:pPr>
              <a:lnSpc>
                <a:spcPct val="120000"/>
              </a:lnSpc>
              <a:spcBef>
                <a:spcPts val="375"/>
              </a:spcBef>
            </a:pPr>
            <a:r>
              <a:rPr lang="en-US" sz="900" dirty="0">
                <a:solidFill>
                  <a:srgbClr val="B6B29F"/>
                </a:solidFill>
                <a:latin typeface="Arial" pitchFamily="34" charset="0"/>
                <a:ea typeface="Arial" pitchFamily="34" charset="-122"/>
                <a:cs typeface="Arial" pitchFamily="34" charset="-120"/>
              </a:rPr>
              <a:t>Example: Delays in customs clearance can lead to lower selling prices and market rejection of perishable goods.</a:t>
            </a:r>
            <a:endParaRPr lang="en-US" sz="1500" dirty="0"/>
          </a:p>
          <a:p>
            <a:pPr>
              <a:lnSpc>
                <a:spcPct val="120000"/>
              </a:lnSpc>
              <a:spcBef>
                <a:spcPts val="375"/>
              </a:spcBef>
            </a:pPr>
            <a:r>
              <a:rPr lang="en-US" sz="900" dirty="0">
                <a:solidFill>
                  <a:srgbClr val="B6B29F"/>
                </a:solidFill>
                <a:latin typeface="Arial" pitchFamily="34" charset="0"/>
                <a:ea typeface="Arial" pitchFamily="34" charset="-122"/>
                <a:cs typeface="Arial" pitchFamily="34" charset="-120"/>
              </a:rPr>
              <a:t>Financial impact: Estimated annual export value of $10 million.</a:t>
            </a:r>
            <a:endParaRPr lang="en-US" sz="1500" dirty="0"/>
          </a:p>
          <a:p>
            <a:pPr>
              <a:lnSpc>
                <a:spcPct val="120000"/>
              </a:lnSpc>
              <a:spcBef>
                <a:spcPts val="375"/>
              </a:spcBef>
            </a:pPr>
            <a:r>
              <a:rPr lang="en-US" sz="900" dirty="0">
                <a:solidFill>
                  <a:srgbClr val="B6B29F"/>
                </a:solidFill>
                <a:latin typeface="Arial" pitchFamily="34" charset="0"/>
                <a:ea typeface="Arial" pitchFamily="34" charset="-122"/>
                <a:cs typeface="Arial" pitchFamily="34" charset="-120"/>
              </a:rPr>
              <a:t>Hypothetical loss calculation: Assuming a 5% loss in value due to customs delays, the financial loss would amount to $500,000 annually.</a:t>
            </a:r>
            <a:endParaRPr lang="en-US" sz="1500" dirty="0"/>
          </a:p>
        </p:txBody>
      </p:sp>
      <p:sp>
        <p:nvSpPr>
          <p:cNvPr id="10" name="Text 4"/>
          <p:cNvSpPr/>
          <p:nvPr/>
        </p:nvSpPr>
        <p:spPr>
          <a:xfrm>
            <a:off x="7021624" y="865639"/>
            <a:ext cx="1830364" cy="30632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Market Access: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Timeliness is crucial for market access.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Delays can cause products to miss optimal market arrival times.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Example: Missing peak demand periods due to customs delays affects pricing and competitiveness in European markets.</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1828800" y="404313"/>
            <a:ext cx="5486400" cy="457200"/>
          </a:xfrm>
          <a:prstGeom prst="rect">
            <a:avLst/>
          </a:prstGeom>
          <a:noFill/>
          <a:ln/>
        </p:spPr>
        <p:txBody>
          <a:bodyPr wrap="square" lIns="95250" tIns="95250" rIns="95250" bIns="95250" rtlCol="0" anchor="t">
            <a:spAutoFit/>
          </a:bodyPr>
          <a:lstStyle/>
          <a:p>
            <a:pPr algn="ctr">
              <a:lnSpc>
                <a:spcPct val="120000"/>
              </a:lnSpc>
              <a:spcBef>
                <a:spcPts val="375"/>
              </a:spcBef>
            </a:pPr>
            <a:r>
              <a:rPr lang="en-US" sz="1500" dirty="0">
                <a:solidFill>
                  <a:srgbClr val="FFFFFF"/>
                </a:solidFill>
                <a:latin typeface="Arial" pitchFamily="34" charset="0"/>
                <a:ea typeface="Arial" pitchFamily="34" charset="-122"/>
                <a:cs typeface="Arial" pitchFamily="34" charset="-120"/>
              </a:rPr>
              <a:t>Case Study: Impact of Streamlined Customs Procedures in Egypt</a:t>
            </a:r>
            <a:endParaRPr lang="en-US" sz="1500" dirty="0"/>
          </a:p>
        </p:txBody>
      </p:sp>
      <p:sp>
        <p:nvSpPr>
          <p:cNvPr id="3" name="Text 1"/>
          <p:cNvSpPr/>
          <p:nvPr/>
        </p:nvSpPr>
        <p:spPr>
          <a:xfrm>
            <a:off x="68472" y="968825"/>
            <a:ext cx="9007055" cy="690767"/>
          </a:xfrm>
          <a:prstGeom prst="rect">
            <a:avLst/>
          </a:prstGeom>
          <a:noFill/>
          <a:ln/>
        </p:spPr>
        <p:txBody>
          <a:bodyPr wrap="square" lIns="95250" tIns="95250" rIns="95250" bIns="95250" rtlCol="0" anchor="t">
            <a:spAutoFit/>
          </a:bodyPr>
          <a:lstStyle/>
          <a:p>
            <a:pPr algn="ctr">
              <a:lnSpc>
                <a:spcPct val="120000"/>
              </a:lnSpc>
              <a:spcBef>
                <a:spcPts val="375"/>
              </a:spcBef>
            </a:pPr>
            <a:r>
              <a:rPr lang="en-US" sz="1400" dirty="0">
                <a:solidFill>
                  <a:srgbClr val="FFFF00"/>
                </a:solidFill>
                <a:latin typeface="Arial" pitchFamily="34" charset="0"/>
                <a:ea typeface="Arial" pitchFamily="34" charset="-122"/>
                <a:cs typeface="Arial" pitchFamily="34" charset="-120"/>
              </a:rPr>
              <a:t>In 2020, the Egyptian government implemented the Nafeza single window system to streamline customs procedures and enhance trade facilitation.</a:t>
            </a:r>
            <a:endParaRPr lang="en-US" sz="1500" dirty="0">
              <a:solidFill>
                <a:srgbClr val="FFFF00"/>
              </a:solidFill>
            </a:endParaRPr>
          </a:p>
        </p:txBody>
      </p:sp>
      <p:pic>
        <p:nvPicPr>
          <p:cNvPr id="4"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rcRect t="44751"/>
          <a:stretch/>
        </p:blipFill>
        <p:spPr>
          <a:xfrm>
            <a:off x="6275505" y="2045729"/>
            <a:ext cx="2660211" cy="2662650"/>
          </a:xfrm>
          <a:prstGeom prst="ellipse">
            <a:avLst/>
          </a:prstGeom>
        </p:spPr>
      </p:pic>
      <p:sp>
        <p:nvSpPr>
          <p:cNvPr id="5" name="Text 2"/>
          <p:cNvSpPr/>
          <p:nvPr/>
        </p:nvSpPr>
        <p:spPr>
          <a:xfrm>
            <a:off x="1828800" y="404313"/>
            <a:ext cx="5486400" cy="726417"/>
          </a:xfrm>
          <a:prstGeom prst="rect">
            <a:avLst/>
          </a:prstGeom>
          <a:noFill/>
          <a:ln/>
        </p:spPr>
        <p:txBody>
          <a:bodyPr wrap="square" lIns="95250" tIns="95250" rIns="95250" bIns="95250" rtlCol="0" anchor="t">
            <a:spAutoFit/>
          </a:bodyPr>
          <a:lstStyle/>
          <a:p>
            <a:pPr algn="ctr">
              <a:lnSpc>
                <a:spcPct val="120000"/>
              </a:lnSpc>
              <a:spcBef>
                <a:spcPts val="375"/>
              </a:spcBef>
            </a:pPr>
            <a:r>
              <a:rPr lang="en-US" sz="1500" dirty="0">
                <a:solidFill>
                  <a:srgbClr val="FFFFFF"/>
                </a:solidFill>
                <a:latin typeface="Arial" pitchFamily="34" charset="0"/>
                <a:ea typeface="Arial" pitchFamily="34" charset="-122"/>
                <a:cs typeface="Arial" pitchFamily="34" charset="-120"/>
              </a:rPr>
              <a:t>Case Study: Impact of Streamlined Customs Procedures in Egypt</a:t>
            </a:r>
            <a:endParaRPr lang="en-US" sz="1500" dirty="0"/>
          </a:p>
        </p:txBody>
      </p:sp>
      <p:sp>
        <p:nvSpPr>
          <p:cNvPr id="6" name="Text 3"/>
          <p:cNvSpPr/>
          <p:nvPr/>
        </p:nvSpPr>
        <p:spPr>
          <a:xfrm>
            <a:off x="0" y="1593033"/>
            <a:ext cx="6445014" cy="3143361"/>
          </a:xfrm>
          <a:prstGeom prst="rect">
            <a:avLst/>
          </a:prstGeom>
          <a:noFill/>
          <a:ln/>
        </p:spPr>
        <p:txBody>
          <a:bodyPr wrap="square" lIns="95250" tIns="95250" rIns="95250" bIns="95250" rtlCol="0" anchor="t">
            <a:spAutoFit/>
          </a:bodyPr>
          <a:lstStyle/>
          <a:p>
            <a:pPr algn="ctr">
              <a:lnSpc>
                <a:spcPct val="120000"/>
              </a:lnSpc>
              <a:spcBef>
                <a:spcPts val="375"/>
              </a:spcBef>
            </a:pPr>
            <a:r>
              <a:rPr lang="en-US" sz="1200" dirty="0">
                <a:solidFill>
                  <a:srgbClr val="FF1E02"/>
                </a:solidFill>
                <a:latin typeface="Arial" pitchFamily="34" charset="0"/>
                <a:ea typeface="Arial" pitchFamily="34" charset="-122"/>
                <a:cs typeface="Arial" pitchFamily="34" charset="-120"/>
              </a:rPr>
              <a:t>Results</a:t>
            </a:r>
            <a:endParaRPr lang="en-US" sz="1500" dirty="0"/>
          </a:p>
          <a:p>
            <a:pPr algn="ctr">
              <a:lnSpc>
                <a:spcPct val="120000"/>
              </a:lnSpc>
              <a:spcBef>
                <a:spcPts val="375"/>
              </a:spcBef>
            </a:pPr>
            <a:r>
              <a:rPr lang="en-US" sz="1200" dirty="0">
                <a:solidFill>
                  <a:srgbClr val="FFFFFF"/>
                </a:solidFill>
                <a:latin typeface="Arial" pitchFamily="34" charset="0"/>
                <a:ea typeface="Arial" pitchFamily="34" charset="-122"/>
                <a:cs typeface="Arial" pitchFamily="34" charset="-120"/>
              </a:rPr>
              <a:t>Reduction in Clearance Time:</a:t>
            </a:r>
            <a:endParaRPr lang="en-US" sz="1500" dirty="0"/>
          </a:p>
          <a:p>
            <a:pPr algn="ctr">
              <a:lnSpc>
                <a:spcPct val="120000"/>
              </a:lnSpc>
              <a:spcBef>
                <a:spcPts val="375"/>
              </a:spcBef>
            </a:pPr>
            <a:r>
              <a:rPr lang="en-US" sz="1200" dirty="0">
                <a:solidFill>
                  <a:schemeClr val="accent6">
                    <a:lumMod val="60000"/>
                    <a:lumOff val="40000"/>
                  </a:schemeClr>
                </a:solidFill>
                <a:latin typeface="Arial" pitchFamily="34" charset="0"/>
                <a:ea typeface="Arial" pitchFamily="34" charset="-122"/>
                <a:cs typeface="Arial" pitchFamily="34" charset="-120"/>
              </a:rPr>
              <a:t>The implementation of Nafeza resulted in a significant reduction in the time required for customs clearance. According to reports, clearance times for imported goods dropped by approximately 50%.</a:t>
            </a:r>
            <a:endParaRPr lang="en-US" sz="1500" dirty="0">
              <a:solidFill>
                <a:schemeClr val="accent6">
                  <a:lumMod val="60000"/>
                  <a:lumOff val="40000"/>
                </a:schemeClr>
              </a:solidFill>
            </a:endParaRPr>
          </a:p>
          <a:p>
            <a:pPr algn="ctr">
              <a:lnSpc>
                <a:spcPct val="120000"/>
              </a:lnSpc>
              <a:spcBef>
                <a:spcPts val="375"/>
              </a:spcBef>
            </a:pPr>
            <a:r>
              <a:rPr lang="en-US" sz="1200" dirty="0">
                <a:solidFill>
                  <a:srgbClr val="FFFFFF"/>
                </a:solidFill>
                <a:latin typeface="Arial" pitchFamily="34" charset="0"/>
                <a:ea typeface="Arial" pitchFamily="34" charset="-122"/>
                <a:cs typeface="Arial" pitchFamily="34" charset="-120"/>
              </a:rPr>
              <a:t>Increased Efficiency:</a:t>
            </a:r>
            <a:endParaRPr lang="en-US" sz="1500" dirty="0"/>
          </a:p>
          <a:p>
            <a:pPr algn="ctr">
              <a:lnSpc>
                <a:spcPct val="120000"/>
              </a:lnSpc>
              <a:spcBef>
                <a:spcPts val="375"/>
              </a:spcBef>
            </a:pPr>
            <a:r>
              <a:rPr lang="en-US" sz="1200" dirty="0">
                <a:solidFill>
                  <a:schemeClr val="accent6">
                    <a:lumMod val="60000"/>
                    <a:lumOff val="40000"/>
                  </a:schemeClr>
                </a:solidFill>
                <a:latin typeface="Arial" pitchFamily="34" charset="0"/>
                <a:ea typeface="Arial" pitchFamily="34" charset="-122"/>
                <a:cs typeface="Arial" pitchFamily="34" charset="-120"/>
              </a:rPr>
              <a:t>The digital submission of documents and reduced manual processing led to fewer errors and faster processing times.</a:t>
            </a:r>
            <a:endParaRPr lang="en-US" sz="1500" dirty="0">
              <a:solidFill>
                <a:schemeClr val="accent6">
                  <a:lumMod val="60000"/>
                  <a:lumOff val="40000"/>
                </a:schemeClr>
              </a:solidFill>
            </a:endParaRPr>
          </a:p>
          <a:p>
            <a:pPr algn="ctr">
              <a:lnSpc>
                <a:spcPct val="120000"/>
              </a:lnSpc>
              <a:spcBef>
                <a:spcPts val="375"/>
              </a:spcBef>
            </a:pPr>
            <a:r>
              <a:rPr lang="en-US" sz="1200" dirty="0">
                <a:solidFill>
                  <a:srgbClr val="FFFFFF"/>
                </a:solidFill>
                <a:latin typeface="Arial" pitchFamily="34" charset="0"/>
                <a:ea typeface="Arial" pitchFamily="34" charset="-122"/>
                <a:cs typeface="Arial" pitchFamily="34" charset="-120"/>
              </a:rPr>
              <a:t>Enhanced Trade Flows:</a:t>
            </a:r>
            <a:endParaRPr lang="en-US" sz="1500" dirty="0"/>
          </a:p>
          <a:p>
            <a:pPr algn="ctr">
              <a:lnSpc>
                <a:spcPct val="120000"/>
              </a:lnSpc>
              <a:spcBef>
                <a:spcPts val="375"/>
              </a:spcBef>
            </a:pPr>
            <a:r>
              <a:rPr lang="en-US" sz="1200" dirty="0">
                <a:solidFill>
                  <a:schemeClr val="accent6">
                    <a:lumMod val="60000"/>
                    <a:lumOff val="40000"/>
                  </a:schemeClr>
                </a:solidFill>
                <a:latin typeface="Arial" pitchFamily="34" charset="0"/>
                <a:ea typeface="Arial" pitchFamily="34" charset="-122"/>
                <a:cs typeface="Arial" pitchFamily="34" charset="-120"/>
              </a:rPr>
              <a:t>The streamlined procedures improved the overall efficiency of trade flows, benefiting exporters of perishable agricultural products by reducing transit times and minimizing spoilage.</a:t>
            </a:r>
            <a:endParaRPr lang="en-US" sz="1500" dirty="0">
              <a:solidFill>
                <a:schemeClr val="accent6">
                  <a:lumMod val="60000"/>
                  <a:lumOff val="4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457200" y="228600"/>
            <a:ext cx="8229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Quality and Standards Compliance</a:t>
            </a:r>
            <a:endParaRPr lang="en-US" sz="1500" dirty="0"/>
          </a:p>
        </p:txBody>
      </p:sp>
      <p:sp>
        <p:nvSpPr>
          <p:cNvPr id="3" name="Shape 1"/>
          <p:cNvSpPr/>
          <p:nvPr/>
        </p:nvSpPr>
        <p:spPr>
          <a:xfrm>
            <a:off x="54864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FFFFFF">
              <a:alpha val="0"/>
            </a:srgbClr>
          </a:solidFill>
          <a:ln w="19050">
            <a:solidFill>
              <a:srgbClr val="823DCD"/>
            </a:solidFill>
            <a:prstDash val="solid"/>
          </a:ln>
        </p:spPr>
        <p:txBody>
          <a:bodyPr/>
          <a:lstStyle/>
          <a:p>
            <a:endParaRPr lang="en-US"/>
          </a:p>
        </p:txBody>
      </p:sp>
      <p:sp>
        <p:nvSpPr>
          <p:cNvPr id="4" name="Shape 2"/>
          <p:cNvSpPr/>
          <p:nvPr/>
        </p:nvSpPr>
        <p:spPr>
          <a:xfrm>
            <a:off x="338328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72349D"/>
          </a:solidFill>
          <a:ln/>
        </p:spPr>
        <p:txBody>
          <a:bodyPr/>
          <a:lstStyle/>
          <a:p>
            <a:endParaRPr lang="en-US"/>
          </a:p>
        </p:txBody>
      </p:sp>
      <p:sp>
        <p:nvSpPr>
          <p:cNvPr id="5" name="Shape 3"/>
          <p:cNvSpPr/>
          <p:nvPr/>
        </p:nvSpPr>
        <p:spPr>
          <a:xfrm>
            <a:off x="630936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FFFFFF">
              <a:alpha val="0"/>
            </a:srgbClr>
          </a:solidFill>
          <a:ln w="19050">
            <a:solidFill>
              <a:srgbClr val="823DCD"/>
            </a:solidFill>
            <a:prstDash val="solid"/>
          </a:ln>
        </p:spPr>
        <p:txBody>
          <a:bodyPr/>
          <a:lstStyle/>
          <a:p>
            <a:endParaRPr lang="en-US"/>
          </a:p>
        </p:txBody>
      </p:sp>
      <p:sp>
        <p:nvSpPr>
          <p:cNvPr id="6" name="Shape 4"/>
          <p:cNvSpPr/>
          <p:nvPr/>
        </p:nvSpPr>
        <p:spPr>
          <a:xfrm>
            <a:off x="1115530" y="1046730"/>
            <a:ext cx="1152221" cy="1152221"/>
          </a:xfrm>
          <a:custGeom>
            <a:avLst/>
            <a:gdLst/>
            <a:ahLst/>
            <a:cxnLst/>
            <a:rect l="l" t="t" r="r" b="b"/>
            <a:pathLst>
              <a:path w="1152221" h="1152221">
                <a:moveTo>
                  <a:pt x="576110" y="0"/>
                </a:moveTo>
                <a:cubicBezTo>
                  <a:pt x="894075" y="0"/>
                  <a:pt x="1152221" y="258146"/>
                  <a:pt x="1152221" y="576110"/>
                </a:cubicBezTo>
                <a:cubicBezTo>
                  <a:pt x="1152221" y="894075"/>
                  <a:pt x="894075" y="1152221"/>
                  <a:pt x="576110" y="1152221"/>
                </a:cubicBezTo>
                <a:cubicBezTo>
                  <a:pt x="258146" y="1152221"/>
                  <a:pt x="0" y="894075"/>
                  <a:pt x="0" y="576110"/>
                </a:cubicBezTo>
                <a:cubicBezTo>
                  <a:pt x="0" y="258146"/>
                  <a:pt x="258146" y="0"/>
                  <a:pt x="576110" y="0"/>
                </a:cubicBezTo>
                <a:close/>
              </a:path>
            </a:pathLst>
          </a:custGeom>
          <a:solidFill>
            <a:srgbClr val="823DCD"/>
          </a:solidFill>
          <a:ln/>
        </p:spPr>
        <p:txBody>
          <a:bodyPr/>
          <a:lstStyle/>
          <a:p>
            <a:endParaRPr lang="en-US"/>
          </a:p>
        </p:txBody>
      </p:sp>
      <p:pic>
        <p:nvPicPr>
          <p:cNvPr id="7"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rcRect t="10989" b="34066"/>
          <a:stretch/>
        </p:blipFill>
        <p:spPr>
          <a:xfrm>
            <a:off x="1139205" y="1070405"/>
            <a:ext cx="1104869" cy="1104869"/>
          </a:xfrm>
          <a:prstGeom prst="ellipse">
            <a:avLst/>
          </a:prstGeom>
        </p:spPr>
      </p:pic>
      <p:sp>
        <p:nvSpPr>
          <p:cNvPr id="8" name="Text 5"/>
          <p:cNvSpPr/>
          <p:nvPr/>
        </p:nvSpPr>
        <p:spPr>
          <a:xfrm>
            <a:off x="548640" y="2234346"/>
            <a:ext cx="2286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Quality Control Measures</a:t>
            </a:r>
            <a:endParaRPr lang="en-US" sz="1500" dirty="0"/>
          </a:p>
        </p:txBody>
      </p:sp>
      <p:sp>
        <p:nvSpPr>
          <p:cNvPr id="9" name="Text 6"/>
          <p:cNvSpPr/>
          <p:nvPr/>
        </p:nvSpPr>
        <p:spPr>
          <a:xfrm>
            <a:off x="548640" y="2766853"/>
            <a:ext cx="2286000" cy="109728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Ensuring adherence to quality standards and specifications is essential for maintaining market access and meeting consumer demands.</a:t>
            </a:r>
            <a:endParaRPr lang="en-US" sz="1500" dirty="0"/>
          </a:p>
        </p:txBody>
      </p:sp>
      <p:sp>
        <p:nvSpPr>
          <p:cNvPr id="10" name="Shape 7"/>
          <p:cNvSpPr/>
          <p:nvPr/>
        </p:nvSpPr>
        <p:spPr>
          <a:xfrm>
            <a:off x="3895344" y="946184"/>
            <a:ext cx="1353312" cy="1353312"/>
          </a:xfrm>
          <a:custGeom>
            <a:avLst/>
            <a:gdLst/>
            <a:ahLst/>
            <a:cxnLst/>
            <a:rect l="l" t="t" r="r" b="b"/>
            <a:pathLst>
              <a:path w="1353312" h="1353312">
                <a:moveTo>
                  <a:pt x="676656" y="0"/>
                </a:moveTo>
                <a:cubicBezTo>
                  <a:pt x="1050113" y="0"/>
                  <a:pt x="1353312" y="303199"/>
                  <a:pt x="1353312" y="676656"/>
                </a:cubicBezTo>
                <a:cubicBezTo>
                  <a:pt x="1353312" y="1050113"/>
                  <a:pt x="1050113" y="1353312"/>
                  <a:pt x="676656" y="1353312"/>
                </a:cubicBezTo>
                <a:cubicBezTo>
                  <a:pt x="303199" y="1353312"/>
                  <a:pt x="0" y="1050113"/>
                  <a:pt x="0" y="676656"/>
                </a:cubicBezTo>
                <a:cubicBezTo>
                  <a:pt x="0" y="303199"/>
                  <a:pt x="303199" y="0"/>
                  <a:pt x="676656" y="0"/>
                </a:cubicBezTo>
                <a:close/>
              </a:path>
            </a:pathLst>
          </a:custGeom>
          <a:solidFill>
            <a:srgbClr val="72349D"/>
          </a:solidFill>
          <a:ln/>
        </p:spPr>
        <p:txBody>
          <a:bodyPr/>
          <a:lstStyle/>
          <a:p>
            <a:endParaRPr lang="en-US"/>
          </a:p>
        </p:txBody>
      </p:sp>
      <p:pic>
        <p:nvPicPr>
          <p:cNvPr id="11" name="Image 1"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rcRect t="44751"/>
          <a:stretch/>
        </p:blipFill>
        <p:spPr>
          <a:xfrm>
            <a:off x="3931920" y="982760"/>
            <a:ext cx="1280160" cy="1280160"/>
          </a:xfrm>
          <a:prstGeom prst="ellipse">
            <a:avLst/>
          </a:prstGeom>
        </p:spPr>
      </p:pic>
      <p:sp>
        <p:nvSpPr>
          <p:cNvPr id="12" name="Text 8"/>
          <p:cNvSpPr/>
          <p:nvPr/>
        </p:nvSpPr>
        <p:spPr>
          <a:xfrm>
            <a:off x="3383280" y="2233956"/>
            <a:ext cx="2286000" cy="54864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Certification and Verification</a:t>
            </a:r>
            <a:endParaRPr lang="en-US" sz="1500" dirty="0"/>
          </a:p>
        </p:txBody>
      </p:sp>
      <p:sp>
        <p:nvSpPr>
          <p:cNvPr id="13" name="Text 9"/>
          <p:cNvSpPr/>
          <p:nvPr/>
        </p:nvSpPr>
        <p:spPr>
          <a:xfrm>
            <a:off x="3383280" y="2766853"/>
            <a:ext cx="2286000" cy="91440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Obtaining and verifying product certifications and quality labels is crucial but can be a cumbersome process in agricultural trade.</a:t>
            </a:r>
            <a:endParaRPr lang="en-US" sz="1500" dirty="0"/>
          </a:p>
        </p:txBody>
      </p:sp>
      <p:sp>
        <p:nvSpPr>
          <p:cNvPr id="14" name="Shape 10"/>
          <p:cNvSpPr/>
          <p:nvPr/>
        </p:nvSpPr>
        <p:spPr>
          <a:xfrm>
            <a:off x="6881060" y="1051540"/>
            <a:ext cx="1142600" cy="1142600"/>
          </a:xfrm>
          <a:custGeom>
            <a:avLst/>
            <a:gdLst/>
            <a:ahLst/>
            <a:cxnLst/>
            <a:rect l="l" t="t" r="r" b="b"/>
            <a:pathLst>
              <a:path w="1142600" h="1142600">
                <a:moveTo>
                  <a:pt x="571300" y="0"/>
                </a:moveTo>
                <a:cubicBezTo>
                  <a:pt x="886609" y="0"/>
                  <a:pt x="1142600" y="255991"/>
                  <a:pt x="1142600" y="571300"/>
                </a:cubicBezTo>
                <a:cubicBezTo>
                  <a:pt x="1142600" y="886609"/>
                  <a:pt x="886609" y="1142600"/>
                  <a:pt x="571300" y="1142600"/>
                </a:cubicBezTo>
                <a:cubicBezTo>
                  <a:pt x="255991" y="1142600"/>
                  <a:pt x="0" y="886609"/>
                  <a:pt x="0" y="571300"/>
                </a:cubicBezTo>
                <a:cubicBezTo>
                  <a:pt x="0" y="255991"/>
                  <a:pt x="255991" y="0"/>
                  <a:pt x="571300" y="0"/>
                </a:cubicBezTo>
                <a:close/>
              </a:path>
            </a:pathLst>
          </a:custGeom>
          <a:solidFill>
            <a:srgbClr val="823DCD"/>
          </a:solidFill>
          <a:ln/>
        </p:spPr>
        <p:txBody>
          <a:bodyPr/>
          <a:lstStyle/>
          <a:p>
            <a:endParaRPr lang="en-US"/>
          </a:p>
        </p:txBody>
      </p:sp>
      <p:pic>
        <p:nvPicPr>
          <p:cNvPr id="15" name="Image 2"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8466" r="38624" b="5660"/>
          <a:stretch/>
        </p:blipFill>
        <p:spPr>
          <a:xfrm>
            <a:off x="6904538" y="1075018"/>
            <a:ext cx="1095644" cy="1095644"/>
          </a:xfrm>
          <a:prstGeom prst="ellipse">
            <a:avLst/>
          </a:prstGeom>
        </p:spPr>
      </p:pic>
      <p:sp>
        <p:nvSpPr>
          <p:cNvPr id="16" name="Text 11"/>
          <p:cNvSpPr/>
          <p:nvPr/>
        </p:nvSpPr>
        <p:spPr>
          <a:xfrm>
            <a:off x="6309360" y="2234346"/>
            <a:ext cx="2286000" cy="54864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Traceability and Transparency</a:t>
            </a:r>
            <a:endParaRPr lang="en-US" sz="1500" dirty="0"/>
          </a:p>
        </p:txBody>
      </p:sp>
      <p:sp>
        <p:nvSpPr>
          <p:cNvPr id="17" name="Text 12"/>
          <p:cNvSpPr/>
          <p:nvPr/>
        </p:nvSpPr>
        <p:spPr>
          <a:xfrm>
            <a:off x="6309360" y="2767051"/>
            <a:ext cx="2286000" cy="91440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Implementing robust traceability systems and ensuring transparency in the supply chain are critical but pose operational challenges.</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7444E"/>
        </a:solidFill>
        <a:effectLst/>
      </p:bgPr>
    </p:bg>
    <p:spTree>
      <p:nvGrpSpPr>
        <p:cNvPr id="1" name=""/>
        <p:cNvGrpSpPr/>
        <p:nvPr/>
      </p:nvGrpSpPr>
      <p:grpSpPr>
        <a:xfrm>
          <a:off x="0" y="0"/>
          <a:ext cx="0" cy="0"/>
          <a:chOff x="0" y="0"/>
          <a:chExt cx="0" cy="0"/>
        </a:xfrm>
      </p:grpSpPr>
      <p:sp>
        <p:nvSpPr>
          <p:cNvPr id="2" name="Text 0"/>
          <p:cNvSpPr/>
          <p:nvPr/>
        </p:nvSpPr>
        <p:spPr>
          <a:xfrm>
            <a:off x="2387828" y="2213843"/>
            <a:ext cx="5712927" cy="494238"/>
          </a:xfrm>
          <a:prstGeom prst="rect">
            <a:avLst/>
          </a:prstGeom>
          <a:noFill/>
          <a:ln/>
        </p:spPr>
        <p:txBody>
          <a:bodyPr wrap="square" lIns="95250" tIns="95250" rIns="95250" bIns="95250" rtlCol="0" anchor="t">
            <a:spAutoFit/>
          </a:bodyPr>
          <a:lstStyle/>
          <a:p>
            <a:pPr algn="ctr">
              <a:lnSpc>
                <a:spcPct val="120000"/>
              </a:lnSpc>
              <a:spcBef>
                <a:spcPts val="375"/>
              </a:spcBef>
            </a:pPr>
            <a:r>
              <a:rPr lang="en-US" b="1" dirty="0">
                <a:solidFill>
                  <a:srgbClr val="FFFFFF"/>
                </a:solidFill>
                <a:latin typeface="Arial" panose="020B0604020202020204" pitchFamily="34" charset="0"/>
                <a:ea typeface="Microsoft Yahei" pitchFamily="34" charset="-122"/>
                <a:cs typeface="Arial" panose="020B0604020202020204" pitchFamily="34" charset="0"/>
              </a:rPr>
              <a:t>Cost of Agriculture Services-related activities</a:t>
            </a:r>
            <a:endParaRPr lang="en-US" b="1" dirty="0">
              <a:latin typeface="Arial" panose="020B0604020202020204" pitchFamily="34" charset="0"/>
              <a:cs typeface="Arial" panose="020B0604020202020204" pitchFamily="34" charset="0"/>
            </a:endParaRPr>
          </a:p>
        </p:txBody>
      </p:sp>
      <p:pic>
        <p:nvPicPr>
          <p:cNvPr id="3"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flipV="1">
            <a:off x="0" y="0"/>
            <a:ext cx="2678798" cy="5136983"/>
          </a:xfrm>
          <a:prstGeom prst="rect">
            <a:avLst/>
          </a:prstGeom>
        </p:spPr>
      </p:pic>
      <p:sp>
        <p:nvSpPr>
          <p:cNvPr id="4" name="Shape 1"/>
          <p:cNvSpPr/>
          <p:nvPr/>
        </p:nvSpPr>
        <p:spPr>
          <a:xfrm>
            <a:off x="0" y="0"/>
            <a:ext cx="2678798" cy="5136983"/>
          </a:xfrm>
          <a:custGeom>
            <a:avLst/>
            <a:gdLst/>
            <a:ahLst/>
            <a:cxnLst/>
            <a:rect l="l" t="t" r="r" b="b"/>
            <a:pathLst>
              <a:path w="2678798" h="5136983">
                <a:moveTo>
                  <a:pt x="0" y="0"/>
                </a:moveTo>
                <a:lnTo>
                  <a:pt x="2678798" y="0"/>
                </a:lnTo>
                <a:lnTo>
                  <a:pt x="2678798" y="5136983"/>
                </a:lnTo>
                <a:lnTo>
                  <a:pt x="0" y="5136983"/>
                </a:lnTo>
                <a:close/>
              </a:path>
            </a:pathLst>
          </a:custGeom>
          <a:solidFill>
            <a:srgbClr val="000000">
              <a:alpha val="40000"/>
            </a:srgbClr>
          </a:solidFill>
          <a:ln/>
        </p:spPr>
        <p:txBody>
          <a:bodyPr/>
          <a:lstStyle/>
          <a:p>
            <a:endParaRPr lang="en-US"/>
          </a:p>
        </p:txBody>
      </p:sp>
      <p:sp>
        <p:nvSpPr>
          <p:cNvPr id="5" name="Text 2"/>
          <p:cNvSpPr/>
          <p:nvPr/>
        </p:nvSpPr>
        <p:spPr>
          <a:xfrm>
            <a:off x="0" y="0"/>
            <a:ext cx="2678798" cy="5136983"/>
          </a:xfrm>
          <a:prstGeom prst="rect">
            <a:avLst/>
          </a:prstGeom>
          <a:noFill/>
          <a:ln/>
        </p:spPr>
        <p:txBody>
          <a:bodyPr wrap="square" rtlCol="0" anchor="ctr"/>
          <a:lstStyle/>
          <a:p>
            <a:pPr>
              <a:spcBef>
                <a:spcPts val="375"/>
              </a:spcBef>
            </a:pP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04313" y="0"/>
            <a:ext cx="2910534" cy="4937760"/>
          </a:xfrm>
          <a:prstGeom prst="rect">
            <a:avLst/>
          </a:prstGeom>
          <a:noFill/>
          <a:ln/>
        </p:spPr>
        <p:txBody>
          <a:bodyPr wrap="square" lIns="95250" tIns="95250" rIns="95250" bIns="95250" rtlCol="0" anchor="t">
            <a:spAutoFit/>
          </a:bodyPr>
          <a:lstStyle/>
          <a:p>
            <a:pPr>
              <a:lnSpc>
                <a:spcPct val="120000"/>
              </a:lnSpc>
              <a:spcBef>
                <a:spcPts val="375"/>
              </a:spcBef>
            </a:pPr>
            <a:endParaRPr lang="en-US" sz="1500" dirty="0"/>
          </a:p>
          <a:p>
            <a:pPr>
              <a:lnSpc>
                <a:spcPct val="120000"/>
              </a:lnSpc>
              <a:spcBef>
                <a:spcPts val="375"/>
              </a:spcBef>
            </a:pPr>
            <a:endParaRPr lang="en-US" sz="1500" dirty="0"/>
          </a:p>
          <a:p>
            <a:pPr>
              <a:lnSpc>
                <a:spcPct val="120000"/>
              </a:lnSpc>
              <a:spcBef>
                <a:spcPts val="375"/>
              </a:spcBef>
            </a:pPr>
            <a:endParaRPr lang="en-US" sz="1500" dirty="0"/>
          </a:p>
          <a:p>
            <a:pPr>
              <a:lnSpc>
                <a:spcPct val="120000"/>
              </a:lnSpc>
              <a:spcBef>
                <a:spcPts val="375"/>
              </a:spcBef>
            </a:pPr>
            <a:endParaRPr lang="en-US" sz="1500" dirty="0"/>
          </a:p>
          <a:p>
            <a:pPr>
              <a:lnSpc>
                <a:spcPct val="120000"/>
              </a:lnSpc>
              <a:spcBef>
                <a:spcPts val="375"/>
              </a:spcBef>
            </a:pPr>
            <a:r>
              <a:rPr lang="en-US" sz="1100" dirty="0">
                <a:solidFill>
                  <a:srgbClr val="333333"/>
                </a:solidFill>
                <a:latin typeface="Arial" pitchFamily="34" charset="0"/>
                <a:ea typeface="Arial" pitchFamily="34" charset="-122"/>
                <a:cs typeface="Arial" pitchFamily="34" charset="-120"/>
              </a:rPr>
              <a:t> </a:t>
            </a:r>
            <a:endParaRPr lang="en-US" sz="1500" dirty="0"/>
          </a:p>
          <a:p>
            <a:pPr>
              <a:lnSpc>
                <a:spcPct val="120000"/>
              </a:lnSpc>
              <a:spcBef>
                <a:spcPts val="375"/>
              </a:spcBef>
            </a:pPr>
            <a:r>
              <a:rPr lang="en-US" sz="1100" dirty="0">
                <a:solidFill>
                  <a:srgbClr val="333333"/>
                </a:solidFill>
                <a:latin typeface="Arial" pitchFamily="34" charset="0"/>
                <a:ea typeface="Arial" pitchFamily="34" charset="-122"/>
                <a:cs typeface="Arial" pitchFamily="34" charset="-120"/>
              </a:rPr>
              <a:t> </a:t>
            </a:r>
            <a:endParaRPr lang="en-US" sz="1500" dirty="0"/>
          </a:p>
          <a:p>
            <a:pPr>
              <a:lnSpc>
                <a:spcPct val="120000"/>
              </a:lnSpc>
              <a:spcBef>
                <a:spcPts val="375"/>
              </a:spcBef>
            </a:pPr>
            <a:r>
              <a:rPr lang="en-US" sz="1100" dirty="0">
                <a:solidFill>
                  <a:srgbClr val="333333"/>
                </a:solidFill>
                <a:latin typeface="Arial" pitchFamily="34" charset="0"/>
                <a:ea typeface="Arial" pitchFamily="34" charset="-122"/>
                <a:cs typeface="Arial" pitchFamily="34" charset="-120"/>
              </a:rPr>
              <a:t> </a:t>
            </a:r>
            <a:endParaRPr lang="en-US" sz="1500" dirty="0"/>
          </a:p>
          <a:p>
            <a:pPr>
              <a:lnSpc>
                <a:spcPct val="120000"/>
              </a:lnSpc>
              <a:spcBef>
                <a:spcPts val="375"/>
              </a:spcBef>
            </a:pPr>
            <a:r>
              <a:rPr lang="en-US" sz="1100" dirty="0">
                <a:solidFill>
                  <a:srgbClr val="333333"/>
                </a:solidFill>
                <a:latin typeface="Arial" pitchFamily="34" charset="0"/>
                <a:ea typeface="Arial" pitchFamily="34" charset="-122"/>
                <a:cs typeface="Arial" pitchFamily="34" charset="-120"/>
              </a:rPr>
              <a:t> </a:t>
            </a:r>
            <a:endParaRPr lang="en-US" sz="1500" dirty="0"/>
          </a:p>
          <a:p>
            <a:pPr>
              <a:lnSpc>
                <a:spcPct val="120000"/>
              </a:lnSpc>
              <a:spcBef>
                <a:spcPts val="375"/>
              </a:spcBef>
            </a:pPr>
            <a:endParaRPr lang="en-US" sz="1500" dirty="0"/>
          </a:p>
          <a:p>
            <a:pPr>
              <a:lnSpc>
                <a:spcPct val="120000"/>
              </a:lnSpc>
              <a:spcBef>
                <a:spcPts val="375"/>
              </a:spcBef>
            </a:pPr>
            <a:r>
              <a:rPr lang="en-US" sz="1100" dirty="0">
                <a:solidFill>
                  <a:srgbClr val="333333"/>
                </a:solidFill>
                <a:latin typeface="Arial" pitchFamily="34" charset="0"/>
                <a:ea typeface="Arial" pitchFamily="34" charset="-122"/>
                <a:cs typeface="Arial" pitchFamily="34" charset="-120"/>
              </a:rPr>
              <a:t> </a:t>
            </a:r>
            <a:endParaRPr lang="en-US" sz="1500" dirty="0"/>
          </a:p>
          <a:p>
            <a:pPr>
              <a:lnSpc>
                <a:spcPct val="120000"/>
              </a:lnSpc>
              <a:spcBef>
                <a:spcPts val="375"/>
              </a:spcBef>
            </a:pPr>
            <a:endParaRPr lang="en-US" sz="1500" dirty="0"/>
          </a:p>
          <a:p>
            <a:pPr>
              <a:lnSpc>
                <a:spcPct val="120000"/>
              </a:lnSpc>
              <a:spcBef>
                <a:spcPts val="375"/>
              </a:spcBef>
            </a:pPr>
            <a:endParaRPr lang="en-US" sz="1500" dirty="0"/>
          </a:p>
          <a:p>
            <a:pPr>
              <a:lnSpc>
                <a:spcPct val="120000"/>
              </a:lnSpc>
              <a:spcBef>
                <a:spcPts val="375"/>
              </a:spcBef>
            </a:pPr>
            <a:r>
              <a:rPr lang="en-US" sz="1100" dirty="0">
                <a:solidFill>
                  <a:srgbClr val="333333"/>
                </a:solidFill>
                <a:latin typeface="Arial" pitchFamily="34" charset="0"/>
                <a:ea typeface="Arial" pitchFamily="34" charset="-122"/>
                <a:cs typeface="Arial" pitchFamily="34" charset="-120"/>
              </a:rPr>
              <a:t> </a:t>
            </a:r>
            <a:endParaRPr lang="en-US" sz="1500" dirty="0"/>
          </a:p>
          <a:p>
            <a:pPr>
              <a:lnSpc>
                <a:spcPct val="120000"/>
              </a:lnSpc>
              <a:spcBef>
                <a:spcPts val="375"/>
              </a:spcBef>
            </a:pPr>
            <a:r>
              <a:rPr lang="en-US" sz="1100" dirty="0">
                <a:solidFill>
                  <a:srgbClr val="333333"/>
                </a:solidFill>
                <a:latin typeface="Arial" pitchFamily="34" charset="0"/>
                <a:ea typeface="Arial" pitchFamily="34" charset="-122"/>
                <a:cs typeface="Arial" pitchFamily="34" charset="-120"/>
              </a:rPr>
              <a:t> </a:t>
            </a:r>
            <a:endParaRPr lang="en-US" sz="1500" dirty="0"/>
          </a:p>
          <a:p>
            <a:pPr>
              <a:lnSpc>
                <a:spcPct val="120000"/>
              </a:lnSpc>
              <a:spcBef>
                <a:spcPts val="375"/>
              </a:spcBef>
            </a:pPr>
            <a:endParaRPr lang="en-US" sz="1500" dirty="0"/>
          </a:p>
        </p:txBody>
      </p:sp>
      <p:graphicFrame>
        <p:nvGraphicFramePr>
          <p:cNvPr id="20" name="Table 0"/>
          <p:cNvGraphicFramePr>
            <a:graphicFrameLocks noGrp="1"/>
          </p:cNvGraphicFramePr>
          <p:nvPr>
            <p:extLst>
              <p:ext uri="{D42A27DB-BD31-4B8C-83A1-F6EECF244321}">
                <p14:modId xmlns:p14="http://schemas.microsoft.com/office/powerpoint/2010/main" val="1579011935"/>
              </p:ext>
            </p:extLst>
          </p:nvPr>
        </p:nvGraphicFramePr>
        <p:xfrm>
          <a:off x="0" y="0"/>
          <a:ext cx="9144000" cy="51446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42976">
                <a:tc>
                  <a:txBody>
                    <a:bodyPr/>
                    <a:lstStyle/>
                    <a:p>
                      <a:pPr algn="ctr"/>
                      <a:r>
                        <a:rPr lang="en-US" sz="1100" b="0" i="0" u="none" dirty="0">
                          <a:solidFill>
                            <a:srgbClr val="333333"/>
                          </a:solidFill>
                          <a:latin typeface="Microsoft Yahei" pitchFamily="34" charset="0"/>
                          <a:ea typeface="Microsoft Yahei" pitchFamily="34" charset="-122"/>
                          <a:cs typeface="Microsoft Yahei" pitchFamily="34" charset="-120"/>
                        </a:rPr>
                        <a:t>Category</a:t>
                      </a:r>
                      <a:endParaRPr lang="en-US" sz="1050" dirty="0">
                        <a:latin typeface="Microsoft Yahei" charset="0"/>
                        <a:ea typeface="Microsoft Yahei" charset="0"/>
                        <a:cs typeface="Microsoft Yahei"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solidFill>
                  </a:tcPr>
                </a:tc>
                <a:tc>
                  <a:txBody>
                    <a:bodyPr/>
                    <a:lstStyle/>
                    <a:p>
                      <a:pPr algn="ctr"/>
                      <a:r>
                        <a:rPr lang="en-US" sz="1100" b="0" i="0" u="none" dirty="0">
                          <a:solidFill>
                            <a:srgbClr val="333333"/>
                          </a:solidFill>
                          <a:latin typeface="Microsoft Yahei" pitchFamily="34" charset="0"/>
                          <a:ea typeface="Microsoft Yahei" pitchFamily="34" charset="-122"/>
                          <a:cs typeface="Microsoft Yahei" pitchFamily="34" charset="-120"/>
                        </a:rPr>
                        <a:t>Estimated Cost Percentage</a:t>
                      </a:r>
                      <a:endParaRPr lang="en-US" sz="1050" dirty="0">
                        <a:latin typeface="Microsoft Yahei" charset="0"/>
                        <a:ea typeface="Microsoft Yahei" charset="0"/>
                        <a:cs typeface="Microsoft Yahei"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Shipping </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5-10%</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extLst>
                  <a:ext uri="{0D108BD9-81ED-4DB2-BD59-A6C34878D82A}">
                    <a16:rowId xmlns:a16="http://schemas.microsoft.com/office/drawing/2014/main" val="10001"/>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Storage </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2-5%</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extLst>
                  <a:ext uri="{0D108BD9-81ED-4DB2-BD59-A6C34878D82A}">
                    <a16:rowId xmlns:a16="http://schemas.microsoft.com/office/drawing/2014/main" val="10002"/>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Handling </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1-3%</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extLst>
                  <a:ext uri="{0D108BD9-81ED-4DB2-BD59-A6C34878D82A}">
                    <a16:rowId xmlns:a16="http://schemas.microsoft.com/office/drawing/2014/main" val="10003"/>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Advertising and Promotion</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1-3%</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extLst>
                  <a:ext uri="{0D108BD9-81ED-4DB2-BD59-A6C34878D82A}">
                    <a16:rowId xmlns:a16="http://schemas.microsoft.com/office/drawing/2014/main" val="10004"/>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Distribution Networks</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2-4%</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extLst>
                  <a:ext uri="{0D108BD9-81ED-4DB2-BD59-A6C34878D82A}">
                    <a16:rowId xmlns:a16="http://schemas.microsoft.com/office/drawing/2014/main" val="10005"/>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Permits and Licenses</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0.5-1%</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extLst>
                  <a:ext uri="{0D108BD9-81ED-4DB2-BD59-A6C34878D82A}">
                    <a16:rowId xmlns:a16="http://schemas.microsoft.com/office/drawing/2014/main" val="10006"/>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Inspections and Audits</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0.5-1%</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extLst>
                  <a:ext uri="{0D108BD9-81ED-4DB2-BD59-A6C34878D82A}">
                    <a16:rowId xmlns:a16="http://schemas.microsoft.com/office/drawing/2014/main" val="10007"/>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Innovation </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1-2%</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extLst>
                  <a:ext uri="{0D108BD9-81ED-4DB2-BD59-A6C34878D82A}">
                    <a16:rowId xmlns:a16="http://schemas.microsoft.com/office/drawing/2014/main" val="10008"/>
                  </a:ext>
                </a:extLst>
              </a:tr>
              <a:tr h="342976">
                <a:tc>
                  <a:txBody>
                    <a:bodyPr/>
                    <a:lstStyle/>
                    <a:p>
                      <a:pPr algn="l"/>
                      <a:r>
                        <a:rPr lang="en-US" sz="1100" b="0" i="0" u="none" dirty="0">
                          <a:solidFill>
                            <a:srgbClr val="333333"/>
                          </a:solidFill>
                          <a:latin typeface="Arial" pitchFamily="34" charset="0"/>
                          <a:ea typeface="Arial" pitchFamily="34" charset="-122"/>
                          <a:cs typeface="Arial" pitchFamily="34" charset="-120"/>
                        </a:rPr>
                        <a:t>Sustainability Initiatives</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tc>
                  <a:txBody>
                    <a:bodyPr/>
                    <a:lstStyle/>
                    <a:p>
                      <a:pPr algn="ctr"/>
                      <a:r>
                        <a:rPr lang="en-US" sz="1100" b="0" i="0" u="none" dirty="0">
                          <a:solidFill>
                            <a:srgbClr val="333333"/>
                          </a:solidFill>
                          <a:latin typeface="Arial" pitchFamily="34" charset="0"/>
                          <a:ea typeface="Arial" pitchFamily="34" charset="-122"/>
                          <a:cs typeface="Arial" pitchFamily="34" charset="-120"/>
                        </a:rPr>
                        <a:t>0.5-1.5%</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extLst>
                  <a:ext uri="{0D108BD9-81ED-4DB2-BD59-A6C34878D82A}">
                    <a16:rowId xmlns:a16="http://schemas.microsoft.com/office/drawing/2014/main" val="10009"/>
                  </a:ext>
                </a:extLst>
              </a:tr>
              <a:tr h="342976">
                <a:tc>
                  <a:txBody>
                    <a:bodyPr/>
                    <a:lstStyle/>
                    <a:p>
                      <a:pPr algn="l"/>
                      <a:r>
                        <a:rPr lang="en-US" sz="1100" b="0" i="0" u="none" dirty="0">
                          <a:solidFill>
                            <a:srgbClr val="000000"/>
                          </a:solidFill>
                          <a:latin typeface="Arial" pitchFamily="34" charset="0"/>
                          <a:ea typeface="Arial" pitchFamily="34" charset="-122"/>
                          <a:cs typeface="Arial" pitchFamily="34" charset="-120"/>
                        </a:rPr>
                        <a:t>Management </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tc>
                  <a:txBody>
                    <a:bodyPr/>
                    <a:lstStyle/>
                    <a:p>
                      <a:pPr algn="ctr"/>
                      <a:r>
                        <a:rPr lang="en-US" sz="1100" b="0" i="0" u="none" dirty="0">
                          <a:solidFill>
                            <a:srgbClr val="000000"/>
                          </a:solidFill>
                          <a:latin typeface="Arial" pitchFamily="34" charset="0"/>
                          <a:ea typeface="Arial" pitchFamily="34" charset="-122"/>
                          <a:cs typeface="Arial" pitchFamily="34" charset="-120"/>
                        </a:rPr>
                        <a:t>2-5%</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extLst>
                  <a:ext uri="{0D108BD9-81ED-4DB2-BD59-A6C34878D82A}">
                    <a16:rowId xmlns:a16="http://schemas.microsoft.com/office/drawing/2014/main" val="10010"/>
                  </a:ext>
                </a:extLst>
              </a:tr>
              <a:tr h="342976">
                <a:tc>
                  <a:txBody>
                    <a:bodyPr/>
                    <a:lstStyle/>
                    <a:p>
                      <a:pPr algn="l"/>
                      <a:r>
                        <a:rPr lang="en-US" sz="1100" b="0" i="0" u="none" dirty="0">
                          <a:solidFill>
                            <a:srgbClr val="000000"/>
                          </a:solidFill>
                          <a:latin typeface="Arial" pitchFamily="34" charset="0"/>
                          <a:ea typeface="Arial" pitchFamily="34" charset="-122"/>
                          <a:cs typeface="Arial" pitchFamily="34" charset="-120"/>
                        </a:rPr>
                        <a:t>Utilities </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tc>
                  <a:txBody>
                    <a:bodyPr/>
                    <a:lstStyle/>
                    <a:p>
                      <a:pPr algn="ctr"/>
                      <a:r>
                        <a:rPr lang="en-US" sz="1100" b="0" i="0" u="none" dirty="0">
                          <a:solidFill>
                            <a:srgbClr val="000000"/>
                          </a:solidFill>
                          <a:latin typeface="Arial" pitchFamily="34" charset="0"/>
                          <a:ea typeface="Arial" pitchFamily="34" charset="-122"/>
                          <a:cs typeface="Arial" pitchFamily="34" charset="-120"/>
                        </a:rPr>
                        <a:t>1-2%</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extLst>
                  <a:ext uri="{0D108BD9-81ED-4DB2-BD59-A6C34878D82A}">
                    <a16:rowId xmlns:a16="http://schemas.microsoft.com/office/drawing/2014/main" val="10011"/>
                  </a:ext>
                </a:extLst>
              </a:tr>
              <a:tr h="342976">
                <a:tc>
                  <a:txBody>
                    <a:bodyPr/>
                    <a:lstStyle/>
                    <a:p>
                      <a:pPr algn="l"/>
                      <a:r>
                        <a:rPr lang="en-US" sz="1100" b="0" i="0" u="none" dirty="0">
                          <a:solidFill>
                            <a:srgbClr val="000000"/>
                          </a:solidFill>
                          <a:latin typeface="Arial" pitchFamily="34" charset="0"/>
                          <a:ea typeface="Arial" pitchFamily="34" charset="-122"/>
                          <a:cs typeface="Arial" pitchFamily="34" charset="-120"/>
                        </a:rPr>
                        <a:t>Insurance</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tc>
                  <a:txBody>
                    <a:bodyPr/>
                    <a:lstStyle/>
                    <a:p>
                      <a:pPr algn="ctr"/>
                      <a:r>
                        <a:rPr lang="en-US" sz="1100" b="0" i="0" u="none" dirty="0">
                          <a:solidFill>
                            <a:srgbClr val="000000"/>
                          </a:solidFill>
                          <a:latin typeface="Arial" pitchFamily="34" charset="0"/>
                          <a:ea typeface="Arial" pitchFamily="34" charset="-122"/>
                          <a:cs typeface="Arial" pitchFamily="34" charset="-120"/>
                        </a:rPr>
                        <a:t>1-2%</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extLst>
                  <a:ext uri="{0D108BD9-81ED-4DB2-BD59-A6C34878D82A}">
                    <a16:rowId xmlns:a16="http://schemas.microsoft.com/office/drawing/2014/main" val="10012"/>
                  </a:ext>
                </a:extLst>
              </a:tr>
              <a:tr h="342976">
                <a:tc>
                  <a:txBody>
                    <a:bodyPr/>
                    <a:lstStyle/>
                    <a:p>
                      <a:pPr algn="l"/>
                      <a:r>
                        <a:rPr lang="en-US" sz="1100" b="0" i="0" u="none" dirty="0">
                          <a:solidFill>
                            <a:srgbClr val="000000"/>
                          </a:solidFill>
                          <a:latin typeface="Arial" pitchFamily="34" charset="0"/>
                          <a:ea typeface="Arial" pitchFamily="34" charset="-122"/>
                          <a:cs typeface="Arial" pitchFamily="34" charset="-120"/>
                        </a:rPr>
                        <a:t>Interest and Loans</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tc>
                  <a:txBody>
                    <a:bodyPr/>
                    <a:lstStyle/>
                    <a:p>
                      <a:pPr algn="ctr"/>
                      <a:r>
                        <a:rPr lang="en-US" sz="1100" b="0" i="0" u="none" dirty="0">
                          <a:solidFill>
                            <a:srgbClr val="000000"/>
                          </a:solidFill>
                          <a:latin typeface="Arial" pitchFamily="34" charset="0"/>
                          <a:ea typeface="Arial" pitchFamily="34" charset="-122"/>
                          <a:cs typeface="Arial" pitchFamily="34" charset="-120"/>
                        </a:rPr>
                        <a:t>1-3%</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30000"/>
                      </a:srgbClr>
                    </a:solidFill>
                  </a:tcPr>
                </a:tc>
                <a:extLst>
                  <a:ext uri="{0D108BD9-81ED-4DB2-BD59-A6C34878D82A}">
                    <a16:rowId xmlns:a16="http://schemas.microsoft.com/office/drawing/2014/main" val="10013"/>
                  </a:ext>
                </a:extLst>
              </a:tr>
              <a:tr h="342976">
                <a:tc>
                  <a:txBody>
                    <a:bodyPr/>
                    <a:lstStyle/>
                    <a:p>
                      <a:pPr algn="ctr"/>
                      <a:r>
                        <a:rPr lang="en-US" sz="1100" b="1" i="1" u="none" dirty="0">
                          <a:solidFill>
                            <a:srgbClr val="FF1E02"/>
                          </a:solidFill>
                          <a:latin typeface="Arial" pitchFamily="34" charset="0"/>
                          <a:ea typeface="Arial" pitchFamily="34" charset="-122"/>
                          <a:cs typeface="Arial" pitchFamily="34" charset="-120"/>
                        </a:rPr>
                        <a:t>Total </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tc>
                  <a:txBody>
                    <a:bodyPr/>
                    <a:lstStyle/>
                    <a:p>
                      <a:pPr algn="ctr"/>
                      <a:r>
                        <a:rPr lang="en-US" sz="1100" b="1" i="1" u="none" dirty="0">
                          <a:solidFill>
                            <a:srgbClr val="FF1E02"/>
                          </a:solidFill>
                          <a:latin typeface="Arial" pitchFamily="34" charset="0"/>
                          <a:ea typeface="Arial" pitchFamily="34" charset="-122"/>
                          <a:cs typeface="Arial" pitchFamily="34" charset="-120"/>
                        </a:rPr>
                        <a:t>18.5-42.5%</a:t>
                      </a:r>
                      <a:endParaRPr lang="en-US" sz="1050" dirty="0">
                        <a:latin typeface="Arial" charset="0"/>
                        <a:ea typeface="Arial" charset="0"/>
                        <a:cs typeface="Arial" charset="0"/>
                      </a:endParaRPr>
                    </a:p>
                  </a:txBody>
                  <a:tcPr anchor="ctr">
                    <a:lnL w="19050" cap="flat" cmpd="sng" algn="ctr">
                      <a:solidFill>
                        <a:srgbClr val="EEECE1"/>
                      </a:solidFill>
                      <a:prstDash val="solid"/>
                      <a:round/>
                      <a:headEnd type="none" w="med" len="med"/>
                      <a:tailEnd type="none" w="med" len="med"/>
                    </a:lnL>
                    <a:lnR w="19050" cap="flat" cmpd="sng" algn="ctr">
                      <a:solidFill>
                        <a:srgbClr val="EEECE1"/>
                      </a:solidFill>
                      <a:prstDash val="solid"/>
                      <a:round/>
                      <a:headEnd type="none" w="med" len="med"/>
                      <a:tailEnd type="none" w="med" len="med"/>
                    </a:lnR>
                    <a:lnT w="19050" cap="flat" cmpd="sng" algn="ctr">
                      <a:solidFill>
                        <a:srgbClr val="EEECE1"/>
                      </a:solidFill>
                      <a:prstDash val="solid"/>
                      <a:round/>
                      <a:headEnd type="none" w="med" len="med"/>
                      <a:tailEnd type="none" w="med" len="med"/>
                    </a:lnT>
                    <a:lnB w="19050" cap="flat" cmpd="sng" algn="ctr">
                      <a:solidFill>
                        <a:srgbClr val="EEECE1"/>
                      </a:solidFill>
                      <a:prstDash val="solid"/>
                      <a:round/>
                      <a:headEnd type="none" w="med" len="med"/>
                      <a:tailEnd type="none" w="med" len="med"/>
                    </a:lnB>
                    <a:solidFill>
                      <a:srgbClr val="5B9BD5">
                        <a:alpha val="10000"/>
                      </a:srgb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a:off x="6289243" y="0"/>
            <a:ext cx="2854643" cy="5143500"/>
          </a:xfrm>
          <a:prstGeom prst="rect">
            <a:avLst/>
          </a:prstGeom>
        </p:spPr>
      </p:pic>
      <p:sp>
        <p:nvSpPr>
          <p:cNvPr id="3" name="Shape 0"/>
          <p:cNvSpPr/>
          <p:nvPr/>
        </p:nvSpPr>
        <p:spPr>
          <a:xfrm flipH="1">
            <a:off x="901461" y="204801"/>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60000"/>
            </a:srgbClr>
          </a:solidFill>
          <a:ln/>
        </p:spPr>
        <p:txBody>
          <a:bodyPr/>
          <a:lstStyle/>
          <a:p>
            <a:endParaRPr lang="en-US"/>
          </a:p>
        </p:txBody>
      </p:sp>
      <p:sp>
        <p:nvSpPr>
          <p:cNvPr id="4" name="Shape 1"/>
          <p:cNvSpPr/>
          <p:nvPr/>
        </p:nvSpPr>
        <p:spPr>
          <a:xfrm flipH="1">
            <a:off x="670626" y="204801"/>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70000"/>
            </a:srgbClr>
          </a:solidFill>
          <a:ln/>
        </p:spPr>
        <p:txBody>
          <a:bodyPr/>
          <a:lstStyle/>
          <a:p>
            <a:endParaRPr lang="en-US"/>
          </a:p>
        </p:txBody>
      </p:sp>
      <p:sp>
        <p:nvSpPr>
          <p:cNvPr id="5" name="Shape 2"/>
          <p:cNvSpPr/>
          <p:nvPr/>
        </p:nvSpPr>
        <p:spPr>
          <a:xfrm flipH="1">
            <a:off x="439792" y="204801"/>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80000"/>
            </a:srgbClr>
          </a:solidFill>
          <a:ln/>
        </p:spPr>
        <p:txBody>
          <a:bodyPr/>
          <a:lstStyle/>
          <a:p>
            <a:endParaRPr lang="en-US"/>
          </a:p>
        </p:txBody>
      </p:sp>
      <p:sp>
        <p:nvSpPr>
          <p:cNvPr id="6" name="Shape 3"/>
          <p:cNvSpPr/>
          <p:nvPr/>
        </p:nvSpPr>
        <p:spPr>
          <a:xfrm flipH="1">
            <a:off x="208957" y="204801"/>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solidFill>
          <a:ln/>
        </p:spPr>
        <p:txBody>
          <a:bodyPr/>
          <a:lstStyle/>
          <a:p>
            <a:endParaRPr lang="en-US"/>
          </a:p>
        </p:txBody>
      </p:sp>
      <p:sp>
        <p:nvSpPr>
          <p:cNvPr id="7" name="Shape 4"/>
          <p:cNvSpPr/>
          <p:nvPr/>
        </p:nvSpPr>
        <p:spPr>
          <a:xfrm>
            <a:off x="5939635" y="4675801"/>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solidFill>
          <a:ln/>
        </p:spPr>
        <p:txBody>
          <a:bodyPr/>
          <a:lstStyle/>
          <a:p>
            <a:endParaRPr lang="en-US"/>
          </a:p>
        </p:txBody>
      </p:sp>
      <p:sp>
        <p:nvSpPr>
          <p:cNvPr id="8" name="Shape 5"/>
          <p:cNvSpPr/>
          <p:nvPr/>
        </p:nvSpPr>
        <p:spPr>
          <a:xfrm>
            <a:off x="5708801" y="4675801"/>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80000"/>
            </a:srgbClr>
          </a:solidFill>
          <a:ln/>
        </p:spPr>
        <p:txBody>
          <a:bodyPr/>
          <a:lstStyle/>
          <a:p>
            <a:endParaRPr lang="en-US"/>
          </a:p>
        </p:txBody>
      </p:sp>
      <p:sp>
        <p:nvSpPr>
          <p:cNvPr id="9" name="Shape 6"/>
          <p:cNvSpPr/>
          <p:nvPr/>
        </p:nvSpPr>
        <p:spPr>
          <a:xfrm>
            <a:off x="5477966" y="4675801"/>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70000"/>
            </a:srgbClr>
          </a:solidFill>
          <a:ln/>
        </p:spPr>
        <p:txBody>
          <a:bodyPr/>
          <a:lstStyle/>
          <a:p>
            <a:endParaRPr lang="en-US"/>
          </a:p>
        </p:txBody>
      </p:sp>
      <p:sp>
        <p:nvSpPr>
          <p:cNvPr id="10" name="Shape 7"/>
          <p:cNvSpPr/>
          <p:nvPr/>
        </p:nvSpPr>
        <p:spPr>
          <a:xfrm>
            <a:off x="5247132" y="4675801"/>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60000"/>
            </a:srgbClr>
          </a:solidFill>
          <a:ln/>
        </p:spPr>
        <p:txBody>
          <a:bodyPr/>
          <a:lstStyle/>
          <a:p>
            <a:endParaRPr lang="en-US"/>
          </a:p>
        </p:txBody>
      </p:sp>
      <p:sp>
        <p:nvSpPr>
          <p:cNvPr id="11" name="Text 8"/>
          <p:cNvSpPr/>
          <p:nvPr/>
        </p:nvSpPr>
        <p:spPr>
          <a:xfrm>
            <a:off x="804672" y="696086"/>
            <a:ext cx="4754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823DCD"/>
                </a:solidFill>
                <a:latin typeface="Arial" pitchFamily="34" charset="0"/>
                <a:ea typeface="Arial" pitchFamily="34" charset="-122"/>
                <a:cs typeface="Arial" pitchFamily="34" charset="-120"/>
              </a:rPr>
              <a:t>Importance of trade in agricultural products</a:t>
            </a:r>
            <a:endParaRPr lang="en-US" sz="1500" dirty="0"/>
          </a:p>
        </p:txBody>
      </p:sp>
      <p:sp>
        <p:nvSpPr>
          <p:cNvPr id="12" name="Shape 9"/>
          <p:cNvSpPr/>
          <p:nvPr/>
        </p:nvSpPr>
        <p:spPr>
          <a:xfrm>
            <a:off x="539496" y="789348"/>
            <a:ext cx="182880" cy="182880"/>
          </a:xfrm>
          <a:custGeom>
            <a:avLst/>
            <a:gdLst/>
            <a:ahLst/>
            <a:cxnLst/>
            <a:rect l="l" t="t" r="r" b="b"/>
            <a:pathLst>
              <a:path w="182880" h="182880">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FFFFFF">
              <a:alpha val="0"/>
            </a:srgbClr>
          </a:solidFill>
          <a:ln w="19050">
            <a:solidFill>
              <a:srgbClr val="823DCD"/>
            </a:solidFill>
            <a:prstDash val="solid"/>
          </a:ln>
        </p:spPr>
        <p:txBody>
          <a:bodyPr/>
          <a:lstStyle/>
          <a:p>
            <a:endParaRPr lang="en-US"/>
          </a:p>
        </p:txBody>
      </p:sp>
      <p:sp>
        <p:nvSpPr>
          <p:cNvPr id="13" name="Text 10"/>
          <p:cNvSpPr/>
          <p:nvPr/>
        </p:nvSpPr>
        <p:spPr>
          <a:xfrm>
            <a:off x="804672" y="1349667"/>
            <a:ext cx="4754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823DCD"/>
                </a:solidFill>
                <a:latin typeface="Arial" pitchFamily="34" charset="0"/>
                <a:ea typeface="Arial" pitchFamily="34" charset="-122"/>
                <a:cs typeface="Arial" pitchFamily="34" charset="-120"/>
              </a:rPr>
              <a:t>Challenges in agricultural trade</a:t>
            </a:r>
            <a:endParaRPr lang="en-US" sz="1500" dirty="0"/>
          </a:p>
        </p:txBody>
      </p:sp>
      <p:sp>
        <p:nvSpPr>
          <p:cNvPr id="14" name="Shape 11"/>
          <p:cNvSpPr/>
          <p:nvPr/>
        </p:nvSpPr>
        <p:spPr>
          <a:xfrm>
            <a:off x="539496" y="1443300"/>
            <a:ext cx="182880" cy="182880"/>
          </a:xfrm>
          <a:custGeom>
            <a:avLst/>
            <a:gdLst/>
            <a:ahLst/>
            <a:cxnLst/>
            <a:rect l="l" t="t" r="r" b="b"/>
            <a:pathLst>
              <a:path w="182880" h="182880">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823DCD"/>
          </a:solidFill>
          <a:ln w="19050">
            <a:solidFill>
              <a:srgbClr val="823DCD"/>
            </a:solidFill>
            <a:prstDash val="solid"/>
          </a:ln>
        </p:spPr>
        <p:txBody>
          <a:bodyPr/>
          <a:lstStyle/>
          <a:p>
            <a:endParaRPr lang="en-US"/>
          </a:p>
        </p:txBody>
      </p:sp>
      <p:sp>
        <p:nvSpPr>
          <p:cNvPr id="15" name="Text 12"/>
          <p:cNvSpPr/>
          <p:nvPr/>
        </p:nvSpPr>
        <p:spPr>
          <a:xfrm>
            <a:off x="804672" y="2003247"/>
            <a:ext cx="4754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823DCD"/>
                </a:solidFill>
                <a:latin typeface="Arial" pitchFamily="34" charset="0"/>
                <a:ea typeface="Arial" pitchFamily="34" charset="-122"/>
                <a:cs typeface="Arial" pitchFamily="34" charset="-120"/>
              </a:rPr>
              <a:t>Role of trade services in promoting agricultural trade</a:t>
            </a:r>
            <a:endParaRPr lang="en-US" sz="1500" dirty="0"/>
          </a:p>
        </p:txBody>
      </p:sp>
      <p:sp>
        <p:nvSpPr>
          <p:cNvPr id="16" name="Shape 13"/>
          <p:cNvSpPr/>
          <p:nvPr/>
        </p:nvSpPr>
        <p:spPr>
          <a:xfrm>
            <a:off x="539496" y="2096337"/>
            <a:ext cx="182880" cy="182880"/>
          </a:xfrm>
          <a:custGeom>
            <a:avLst/>
            <a:gdLst/>
            <a:ahLst/>
            <a:cxnLst/>
            <a:rect l="l" t="t" r="r" b="b"/>
            <a:pathLst>
              <a:path w="182880" h="182880">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FFFFFF">
              <a:alpha val="0"/>
            </a:srgbClr>
          </a:solidFill>
          <a:ln w="19050">
            <a:solidFill>
              <a:srgbClr val="823DCD"/>
            </a:solidFill>
            <a:prstDash val="solid"/>
          </a:ln>
        </p:spPr>
        <p:txBody>
          <a:bodyPr/>
          <a:lstStyle/>
          <a:p>
            <a:endParaRPr lang="en-US"/>
          </a:p>
        </p:txBody>
      </p:sp>
      <p:sp>
        <p:nvSpPr>
          <p:cNvPr id="17" name="Text 14"/>
          <p:cNvSpPr/>
          <p:nvPr/>
        </p:nvSpPr>
        <p:spPr>
          <a:xfrm>
            <a:off x="804672" y="2656827"/>
            <a:ext cx="4754880" cy="566928"/>
          </a:xfrm>
          <a:prstGeom prst="rect">
            <a:avLst/>
          </a:prstGeom>
          <a:noFill/>
          <a:ln/>
        </p:spPr>
        <p:txBody>
          <a:bodyPr wrap="square" lIns="95250" tIns="95250" rIns="95250" bIns="95250" rtlCol="0" anchor="t">
            <a:spAutoFit/>
          </a:bodyPr>
          <a:lstStyle/>
          <a:p>
            <a:pPr>
              <a:lnSpc>
                <a:spcPct val="80000"/>
              </a:lnSpc>
              <a:spcBef>
                <a:spcPts val="375"/>
              </a:spcBef>
            </a:pPr>
            <a:r>
              <a:rPr lang="en-US" sz="1700" b="1" dirty="0">
                <a:solidFill>
                  <a:srgbClr val="72349D"/>
                </a:solidFill>
                <a:latin typeface="Arial" pitchFamily="34" charset="0"/>
                <a:ea typeface="Arial" pitchFamily="34" charset="-122"/>
                <a:cs typeface="Arial" pitchFamily="34" charset="-120"/>
              </a:rPr>
              <a:t>S</a:t>
            </a:r>
            <a:r>
              <a:rPr lang="en-US" sz="1400" b="1" dirty="0">
                <a:solidFill>
                  <a:srgbClr val="72349D"/>
                </a:solidFill>
                <a:latin typeface="Arial" pitchFamily="34" charset="0"/>
                <a:ea typeface="Arial" pitchFamily="34" charset="-122"/>
                <a:cs typeface="Arial" pitchFamily="34" charset="-120"/>
              </a:rPr>
              <a:t>ervices related activities that affect trade in Agriculture and food products</a:t>
            </a:r>
            <a:endParaRPr lang="en-US" sz="1500" dirty="0"/>
          </a:p>
        </p:txBody>
      </p:sp>
      <p:sp>
        <p:nvSpPr>
          <p:cNvPr id="18" name="Shape 15"/>
          <p:cNvSpPr/>
          <p:nvPr/>
        </p:nvSpPr>
        <p:spPr>
          <a:xfrm>
            <a:off x="539496" y="2750289"/>
            <a:ext cx="182880" cy="182880"/>
          </a:xfrm>
          <a:custGeom>
            <a:avLst/>
            <a:gdLst/>
            <a:ahLst/>
            <a:cxnLst/>
            <a:rect l="l" t="t" r="r" b="b"/>
            <a:pathLst>
              <a:path w="182880" h="182880">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823DCD"/>
          </a:solidFill>
          <a:ln w="19050">
            <a:solidFill>
              <a:srgbClr val="823DCD"/>
            </a:solidFill>
            <a:prstDash val="solid"/>
          </a:ln>
        </p:spPr>
        <p:txBody>
          <a:bodyPr/>
          <a:lstStyle/>
          <a:p>
            <a:endParaRPr lang="en-US"/>
          </a:p>
        </p:txBody>
      </p:sp>
      <p:sp>
        <p:nvSpPr>
          <p:cNvPr id="19" name="Text 16"/>
          <p:cNvSpPr/>
          <p:nvPr/>
        </p:nvSpPr>
        <p:spPr>
          <a:xfrm>
            <a:off x="804672" y="3310408"/>
            <a:ext cx="4754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72349D"/>
                </a:solidFill>
                <a:latin typeface="Arial" pitchFamily="34" charset="0"/>
                <a:ea typeface="Arial" pitchFamily="34" charset="-122"/>
                <a:cs typeface="Arial" pitchFamily="34" charset="-120"/>
              </a:rPr>
              <a:t>Existing WTO Regulations and Agricultural Trade Services</a:t>
            </a:r>
            <a:endParaRPr lang="en-US" sz="1500" dirty="0"/>
          </a:p>
        </p:txBody>
      </p:sp>
      <p:sp>
        <p:nvSpPr>
          <p:cNvPr id="20" name="Shape 17"/>
          <p:cNvSpPr/>
          <p:nvPr/>
        </p:nvSpPr>
        <p:spPr>
          <a:xfrm>
            <a:off x="539496" y="3403327"/>
            <a:ext cx="182880" cy="182880"/>
          </a:xfrm>
          <a:custGeom>
            <a:avLst/>
            <a:gdLst/>
            <a:ahLst/>
            <a:cxnLst/>
            <a:rect l="l" t="t" r="r" b="b"/>
            <a:pathLst>
              <a:path w="182880" h="182880">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FFFFFF">
              <a:alpha val="0"/>
            </a:srgbClr>
          </a:solidFill>
          <a:ln w="19050">
            <a:solidFill>
              <a:srgbClr val="823DCD"/>
            </a:solidFill>
            <a:prstDash val="solid"/>
          </a:ln>
        </p:spPr>
        <p:txBody>
          <a:bodyPr/>
          <a:lstStyle/>
          <a:p>
            <a:endParaRPr lang="en-US"/>
          </a:p>
        </p:txBody>
      </p:sp>
      <p:sp>
        <p:nvSpPr>
          <p:cNvPr id="21" name="Text 18"/>
          <p:cNvSpPr/>
          <p:nvPr/>
        </p:nvSpPr>
        <p:spPr>
          <a:xfrm>
            <a:off x="804672" y="3963988"/>
            <a:ext cx="4754880" cy="548640"/>
          </a:xfrm>
          <a:prstGeom prst="rect">
            <a:avLst/>
          </a:prstGeom>
          <a:noFill/>
          <a:ln/>
        </p:spPr>
        <p:txBody>
          <a:bodyPr wrap="square" lIns="95250" tIns="95250" rIns="95250" bIns="95250" rtlCol="0" anchor="t">
            <a:spAutoFit/>
          </a:bodyPr>
          <a:lstStyle/>
          <a:p>
            <a:pPr>
              <a:lnSpc>
                <a:spcPct val="80000"/>
              </a:lnSpc>
              <a:spcBef>
                <a:spcPts val="375"/>
              </a:spcBef>
            </a:pPr>
            <a:r>
              <a:rPr lang="en-US" sz="1200" b="1" dirty="0">
                <a:solidFill>
                  <a:srgbClr val="72349D"/>
                </a:solidFill>
                <a:latin typeface="Arial,sans-serif" pitchFamily="34" charset="0"/>
                <a:ea typeface="Arial,sans-serif" pitchFamily="34" charset="-122"/>
                <a:cs typeface="Arial,sans-serif" pitchFamily="34" charset="-120"/>
              </a:rPr>
              <a:t>Actions to enhance the performance of LDCs and NFIDCs with respect to trade facilitation</a:t>
            </a:r>
            <a:endParaRPr lang="en-US" sz="1500" dirty="0"/>
          </a:p>
        </p:txBody>
      </p:sp>
      <p:sp>
        <p:nvSpPr>
          <p:cNvPr id="22" name="Shape 19"/>
          <p:cNvSpPr/>
          <p:nvPr/>
        </p:nvSpPr>
        <p:spPr>
          <a:xfrm>
            <a:off x="539496" y="4057214"/>
            <a:ext cx="182880" cy="182880"/>
          </a:xfrm>
          <a:custGeom>
            <a:avLst/>
            <a:gdLst/>
            <a:ahLst/>
            <a:cxnLst/>
            <a:rect l="l" t="t" r="r" b="b"/>
            <a:pathLst>
              <a:path w="182880" h="182880">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823DCD"/>
          </a:solidFill>
          <a:ln w="19050">
            <a:solidFill>
              <a:srgbClr val="823DCD"/>
            </a:solidFill>
            <a:prstDash val="solid"/>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a:off x="1004824" y="1566367"/>
            <a:ext cx="3576320" cy="2011680"/>
          </a:xfrm>
          <a:prstGeom prst="rect">
            <a:avLst/>
          </a:prstGeom>
        </p:spPr>
      </p:pic>
      <p:pic>
        <p:nvPicPr>
          <p:cNvPr id="3"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flipH="1">
            <a:off x="4562856" y="1566367"/>
            <a:ext cx="3576320" cy="2011680"/>
          </a:xfrm>
          <a:prstGeom prst="rect">
            <a:avLst/>
          </a:prstGeom>
        </p:spPr>
      </p:pic>
      <p:sp>
        <p:nvSpPr>
          <p:cNvPr id="4" name="Shape 0"/>
          <p:cNvSpPr/>
          <p:nvPr/>
        </p:nvSpPr>
        <p:spPr>
          <a:xfrm>
            <a:off x="1004824" y="1565910"/>
            <a:ext cx="7134352" cy="2011680"/>
          </a:xfrm>
          <a:custGeom>
            <a:avLst/>
            <a:gdLst/>
            <a:ahLst/>
            <a:cxnLst/>
            <a:rect l="l" t="t" r="r" b="b"/>
            <a:pathLst>
              <a:path w="7134352" h="2011680">
                <a:moveTo>
                  <a:pt x="70409" y="0"/>
                </a:moveTo>
                <a:lnTo>
                  <a:pt x="7063943" y="0"/>
                </a:lnTo>
                <a:quadBezTo>
                  <a:pt x="7134352" y="0"/>
                  <a:pt x="7134352" y="70409"/>
                </a:quadBezTo>
                <a:lnTo>
                  <a:pt x="7134352" y="1941271"/>
                </a:lnTo>
                <a:quadBezTo>
                  <a:pt x="7134352" y="2011680"/>
                  <a:pt x="7063943" y="2011680"/>
                </a:quadBezTo>
                <a:lnTo>
                  <a:pt x="70409" y="2011680"/>
                </a:lnTo>
                <a:quadBezTo>
                  <a:pt x="0" y="2011680"/>
                  <a:pt x="0" y="1941271"/>
                </a:quadBezTo>
                <a:lnTo>
                  <a:pt x="0" y="70409"/>
                </a:lnTo>
                <a:quadBezTo>
                  <a:pt x="0" y="0"/>
                  <a:pt x="70409" y="0"/>
                </a:quadBezTo>
                <a:close/>
              </a:path>
            </a:pathLst>
          </a:custGeom>
          <a:solidFill>
            <a:srgbClr val="000000">
              <a:alpha val="28000"/>
            </a:srgbClr>
          </a:solidFill>
          <a:ln w="28575">
            <a:solidFill>
              <a:srgbClr val="823DCD"/>
            </a:solidFill>
            <a:prstDash val="solid"/>
          </a:ln>
        </p:spPr>
        <p:txBody>
          <a:bodyPr/>
          <a:lstStyle/>
          <a:p>
            <a:endParaRPr lang="en-US"/>
          </a:p>
        </p:txBody>
      </p:sp>
      <p:sp>
        <p:nvSpPr>
          <p:cNvPr id="5" name="Text 1"/>
          <p:cNvSpPr/>
          <p:nvPr/>
        </p:nvSpPr>
        <p:spPr>
          <a:xfrm>
            <a:off x="1371600" y="1905770"/>
            <a:ext cx="6400800" cy="694944"/>
          </a:xfrm>
          <a:prstGeom prst="rect">
            <a:avLst/>
          </a:prstGeom>
          <a:noFill/>
          <a:ln/>
        </p:spPr>
        <p:txBody>
          <a:bodyPr wrap="square" lIns="95250" tIns="95250" rIns="95250" bIns="95250" rtlCol="0" anchor="t">
            <a:spAutoFit/>
          </a:bodyPr>
          <a:lstStyle/>
          <a:p>
            <a:pPr algn="ctr">
              <a:lnSpc>
                <a:spcPct val="80000"/>
              </a:lnSpc>
              <a:spcBef>
                <a:spcPts val="375"/>
              </a:spcBef>
            </a:pPr>
            <a:r>
              <a:rPr lang="en-US" sz="2000" b="1" dirty="0">
                <a:solidFill>
                  <a:srgbClr val="FFFFFF"/>
                </a:solidFill>
                <a:latin typeface="Arial" pitchFamily="34" charset="0"/>
                <a:ea typeface="Arial" pitchFamily="34" charset="-122"/>
                <a:cs typeface="Arial" pitchFamily="34" charset="-120"/>
              </a:rPr>
              <a:t>Role of trade services in promoting agricultural trade</a:t>
            </a:r>
            <a:endParaRPr lang="en-US" sz="2000" dirty="0"/>
          </a:p>
        </p:txBody>
      </p:sp>
      <p:sp>
        <p:nvSpPr>
          <p:cNvPr id="6" name="Text 2"/>
          <p:cNvSpPr/>
          <p:nvPr/>
        </p:nvSpPr>
        <p:spPr>
          <a:xfrm>
            <a:off x="573864" y="3873582"/>
            <a:ext cx="8139176" cy="731520"/>
          </a:xfrm>
          <a:prstGeom prst="rect">
            <a:avLst/>
          </a:prstGeom>
          <a:noFill/>
          <a:ln/>
        </p:spPr>
        <p:txBody>
          <a:bodyPr wrap="square" lIns="95250" tIns="95250" rIns="95250" bIns="95250" rtlCol="0" anchor="t">
            <a:spAutoFit/>
          </a:bodyPr>
          <a:lstStyle/>
          <a:p>
            <a:pPr algn="ctr">
              <a:lnSpc>
                <a:spcPct val="120000"/>
              </a:lnSpc>
              <a:spcBef>
                <a:spcPts val="375"/>
              </a:spcBef>
            </a:pPr>
            <a:r>
              <a:rPr lang="en-US" sz="1500" b="1" i="1" dirty="0">
                <a:solidFill>
                  <a:srgbClr val="FF1E02"/>
                </a:solidFill>
                <a:latin typeface="Arial" pitchFamily="34" charset="0"/>
                <a:ea typeface="Arial" pitchFamily="34" charset="-122"/>
                <a:cs typeface="Arial" pitchFamily="34" charset="-120"/>
              </a:rPr>
              <a:t>Services are important at all stages of the food value chain, from the credit farmers need to invest in inputs, through to the processing and distribution of finished goods (FAO).</a:t>
            </a:r>
            <a:endParaRPr lang="en-US"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457200" y="228600"/>
            <a:ext cx="8229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000" b="1" dirty="0">
                <a:solidFill>
                  <a:srgbClr val="FFFFFF"/>
                </a:solidFill>
                <a:latin typeface="Arial" pitchFamily="34" charset="0"/>
                <a:ea typeface="Arial" pitchFamily="34" charset="-122"/>
                <a:cs typeface="Arial" pitchFamily="34" charset="-120"/>
              </a:rPr>
              <a:t>Enhancing Market Access</a:t>
            </a:r>
            <a:endParaRPr lang="en-US" sz="2000" dirty="0"/>
          </a:p>
        </p:txBody>
      </p:sp>
      <p:pic>
        <p:nvPicPr>
          <p:cNvPr id="3"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a:off x="457200" y="910732"/>
            <a:ext cx="2854757" cy="3412787"/>
          </a:xfrm>
          <a:prstGeom prst="rect">
            <a:avLst/>
          </a:prstGeom>
        </p:spPr>
      </p:pic>
      <p:sp>
        <p:nvSpPr>
          <p:cNvPr id="4" name="Shape 1"/>
          <p:cNvSpPr/>
          <p:nvPr/>
        </p:nvSpPr>
        <p:spPr>
          <a:xfrm>
            <a:off x="3040642" y="1039937"/>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5" name="Text 2"/>
          <p:cNvSpPr/>
          <p:nvPr/>
        </p:nvSpPr>
        <p:spPr>
          <a:xfrm>
            <a:off x="3060104" y="1094801"/>
            <a:ext cx="509716"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1</a:t>
            </a:r>
            <a:endParaRPr lang="en-US" sz="1500" dirty="0"/>
          </a:p>
        </p:txBody>
      </p:sp>
      <p:sp>
        <p:nvSpPr>
          <p:cNvPr id="6" name="Text 3"/>
          <p:cNvSpPr/>
          <p:nvPr/>
        </p:nvSpPr>
        <p:spPr>
          <a:xfrm>
            <a:off x="3651704" y="1030047"/>
            <a:ext cx="4572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500" dirty="0">
                <a:solidFill>
                  <a:srgbClr val="FFFFFF"/>
                </a:solidFill>
                <a:latin typeface="Arial" pitchFamily="34" charset="0"/>
                <a:ea typeface="Arial" pitchFamily="34" charset="-122"/>
                <a:cs typeface="Arial" pitchFamily="34" charset="-120"/>
              </a:rPr>
              <a:t>Market Access Facilitation</a:t>
            </a:r>
            <a:endParaRPr lang="en-US" sz="1500" dirty="0"/>
          </a:p>
        </p:txBody>
      </p:sp>
      <p:sp>
        <p:nvSpPr>
          <p:cNvPr id="7" name="Text 4"/>
          <p:cNvSpPr/>
          <p:nvPr/>
        </p:nvSpPr>
        <p:spPr>
          <a:xfrm>
            <a:off x="3651704" y="1372514"/>
            <a:ext cx="4937760" cy="73152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Trade services assist in navigating complex export and import procedures, including customs clearance, documentation, and compliance with international trade regulations.</a:t>
            </a:r>
            <a:endParaRPr lang="en-US" sz="1500" dirty="0"/>
          </a:p>
        </p:txBody>
      </p:sp>
      <p:sp>
        <p:nvSpPr>
          <p:cNvPr id="8" name="Shape 5"/>
          <p:cNvSpPr/>
          <p:nvPr/>
        </p:nvSpPr>
        <p:spPr>
          <a:xfrm>
            <a:off x="3040642" y="2383745"/>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9" name="Text 6"/>
          <p:cNvSpPr/>
          <p:nvPr/>
        </p:nvSpPr>
        <p:spPr>
          <a:xfrm>
            <a:off x="3060104" y="2438609"/>
            <a:ext cx="509716"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2</a:t>
            </a:r>
            <a:endParaRPr lang="en-US" sz="1500" dirty="0"/>
          </a:p>
        </p:txBody>
      </p:sp>
      <p:sp>
        <p:nvSpPr>
          <p:cNvPr id="10" name="Text 7"/>
          <p:cNvSpPr/>
          <p:nvPr/>
        </p:nvSpPr>
        <p:spPr>
          <a:xfrm>
            <a:off x="3651704" y="2326475"/>
            <a:ext cx="4572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Market Research and Analysis</a:t>
            </a:r>
            <a:endParaRPr lang="en-US" sz="1500" dirty="0"/>
          </a:p>
        </p:txBody>
      </p:sp>
      <p:sp>
        <p:nvSpPr>
          <p:cNvPr id="11" name="Text 8"/>
          <p:cNvSpPr/>
          <p:nvPr/>
        </p:nvSpPr>
        <p:spPr>
          <a:xfrm>
            <a:off x="3651704" y="2668219"/>
            <a:ext cx="4937760" cy="91440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Trade services gather, analyze, and disseminate market information and intelligence on global trends, consumer preferences, and pricing dynamics. This enables agricultural producers and traders to make informed decisions and adapt their strategies to market demands.</a:t>
            </a:r>
            <a:endParaRPr lang="en-US" sz="1500" dirty="0"/>
          </a:p>
        </p:txBody>
      </p:sp>
      <p:sp>
        <p:nvSpPr>
          <p:cNvPr id="12" name="Shape 9"/>
          <p:cNvSpPr/>
          <p:nvPr/>
        </p:nvSpPr>
        <p:spPr>
          <a:xfrm>
            <a:off x="3040642" y="3622853"/>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13" name="Text 10"/>
          <p:cNvSpPr/>
          <p:nvPr/>
        </p:nvSpPr>
        <p:spPr>
          <a:xfrm>
            <a:off x="3060301" y="3677717"/>
            <a:ext cx="509321"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3</a:t>
            </a:r>
            <a:endParaRPr lang="en-US" sz="1500" dirty="0"/>
          </a:p>
        </p:txBody>
      </p:sp>
      <p:sp>
        <p:nvSpPr>
          <p:cNvPr id="14" name="Text 11"/>
          <p:cNvSpPr/>
          <p:nvPr/>
        </p:nvSpPr>
        <p:spPr>
          <a:xfrm>
            <a:off x="3651704" y="3678135"/>
            <a:ext cx="4572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Trade Agreements and Negotiations</a:t>
            </a:r>
            <a:endParaRPr lang="en-US" sz="1500" dirty="0"/>
          </a:p>
        </p:txBody>
      </p:sp>
      <p:sp>
        <p:nvSpPr>
          <p:cNvPr id="15" name="Text 12"/>
          <p:cNvSpPr/>
          <p:nvPr/>
        </p:nvSpPr>
        <p:spPr>
          <a:xfrm>
            <a:off x="3651704" y="4020617"/>
            <a:ext cx="4937760" cy="54864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Facilitating negotiations for trade agreements, ensuring favorable terms and conditions for agricultural exports and imports.</a:t>
            </a:r>
            <a:endParaRPr lang="en-US" sz="1500" dirty="0"/>
          </a:p>
        </p:txBody>
      </p:sp>
      <p:sp>
        <p:nvSpPr>
          <p:cNvPr id="16" name="Shape 13"/>
          <p:cNvSpPr/>
          <p:nvPr/>
        </p:nvSpPr>
        <p:spPr>
          <a:xfrm>
            <a:off x="8594982"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solidFill>
          <a:ln/>
        </p:spPr>
        <p:txBody>
          <a:bodyPr/>
          <a:lstStyle/>
          <a:p>
            <a:endParaRPr lang="en-US"/>
          </a:p>
        </p:txBody>
      </p:sp>
      <p:sp>
        <p:nvSpPr>
          <p:cNvPr id="17" name="Shape 14"/>
          <p:cNvSpPr/>
          <p:nvPr/>
        </p:nvSpPr>
        <p:spPr>
          <a:xfrm>
            <a:off x="8364148"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80000"/>
            </a:srgbClr>
          </a:solidFill>
          <a:ln/>
        </p:spPr>
        <p:txBody>
          <a:bodyPr/>
          <a:lstStyle/>
          <a:p>
            <a:endParaRPr lang="en-US"/>
          </a:p>
        </p:txBody>
      </p:sp>
      <p:sp>
        <p:nvSpPr>
          <p:cNvPr id="18" name="Shape 15"/>
          <p:cNvSpPr/>
          <p:nvPr/>
        </p:nvSpPr>
        <p:spPr>
          <a:xfrm>
            <a:off x="8133313"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70000"/>
            </a:srgbClr>
          </a:solidFill>
          <a:ln/>
        </p:spPr>
        <p:txBody>
          <a:bodyPr/>
          <a:lstStyle/>
          <a:p>
            <a:endParaRPr lang="en-US"/>
          </a:p>
        </p:txBody>
      </p:sp>
      <p:sp>
        <p:nvSpPr>
          <p:cNvPr id="19" name="Shape 16"/>
          <p:cNvSpPr/>
          <p:nvPr/>
        </p:nvSpPr>
        <p:spPr>
          <a:xfrm>
            <a:off x="7902479"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60000"/>
            </a:srgbClr>
          </a:solidFill>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4447956" y="3085632"/>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72349D"/>
          </a:solidFill>
          <a:ln/>
        </p:spPr>
        <p:txBody>
          <a:bodyPr/>
          <a:lstStyle/>
          <a:p>
            <a:endParaRPr lang="en-US"/>
          </a:p>
        </p:txBody>
      </p:sp>
      <p:pic>
        <p:nvPicPr>
          <p:cNvPr id="3"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flipV="1">
            <a:off x="0" y="0"/>
            <a:ext cx="2854757" cy="5143500"/>
          </a:xfrm>
          <a:prstGeom prst="rect">
            <a:avLst/>
          </a:prstGeom>
        </p:spPr>
      </p:pic>
      <p:sp>
        <p:nvSpPr>
          <p:cNvPr id="4" name="Shape 1"/>
          <p:cNvSpPr/>
          <p:nvPr/>
        </p:nvSpPr>
        <p:spPr>
          <a:xfrm>
            <a:off x="0" y="0"/>
            <a:ext cx="2854757" cy="5143500"/>
          </a:xfrm>
          <a:custGeom>
            <a:avLst/>
            <a:gdLst/>
            <a:ahLst/>
            <a:cxnLst/>
            <a:rect l="l" t="t" r="r" b="b"/>
            <a:pathLst>
              <a:path w="2854757" h="5143500">
                <a:moveTo>
                  <a:pt x="0" y="0"/>
                </a:moveTo>
                <a:lnTo>
                  <a:pt x="2854757" y="0"/>
                </a:lnTo>
                <a:lnTo>
                  <a:pt x="2854757" y="5143500"/>
                </a:lnTo>
                <a:lnTo>
                  <a:pt x="0" y="5143500"/>
                </a:lnTo>
                <a:close/>
              </a:path>
            </a:pathLst>
          </a:custGeom>
          <a:solidFill>
            <a:srgbClr val="000000">
              <a:alpha val="40000"/>
            </a:srgbClr>
          </a:solidFill>
          <a:ln/>
        </p:spPr>
        <p:txBody>
          <a:bodyPr/>
          <a:lstStyle/>
          <a:p>
            <a:endParaRPr lang="en-US"/>
          </a:p>
        </p:txBody>
      </p:sp>
      <p:pic>
        <p:nvPicPr>
          <p:cNvPr id="5"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10510" r="59459" b="46809"/>
          <a:stretch/>
        </p:blipFill>
        <p:spPr>
          <a:xfrm>
            <a:off x="3394604" y="64008"/>
            <a:ext cx="877824" cy="877824"/>
          </a:xfrm>
          <a:prstGeom prst="ellipse">
            <a:avLst/>
          </a:prstGeom>
        </p:spPr>
      </p:pic>
      <p:sp>
        <p:nvSpPr>
          <p:cNvPr id="6" name="Text 2"/>
          <p:cNvSpPr/>
          <p:nvPr/>
        </p:nvSpPr>
        <p:spPr>
          <a:xfrm>
            <a:off x="4447956" y="133643"/>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Efficient Supply Chain Management</a:t>
            </a:r>
            <a:endParaRPr lang="en-US" sz="1500" dirty="0"/>
          </a:p>
        </p:txBody>
      </p:sp>
      <p:sp>
        <p:nvSpPr>
          <p:cNvPr id="7" name="Shape 3"/>
          <p:cNvSpPr/>
          <p:nvPr/>
        </p:nvSpPr>
        <p:spPr>
          <a:xfrm>
            <a:off x="4447956" y="400614"/>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FFFFFF">
              <a:alpha val="0"/>
            </a:srgbClr>
          </a:solidFill>
          <a:ln w="19050">
            <a:solidFill>
              <a:srgbClr val="823DCD"/>
            </a:solidFill>
            <a:prstDash val="solid"/>
          </a:ln>
        </p:spPr>
        <p:txBody>
          <a:bodyPr/>
          <a:lstStyle/>
          <a:p>
            <a:endParaRPr lang="en-US"/>
          </a:p>
        </p:txBody>
      </p:sp>
      <p:sp>
        <p:nvSpPr>
          <p:cNvPr id="8" name="Text 4"/>
          <p:cNvSpPr/>
          <p:nvPr/>
        </p:nvSpPr>
        <p:spPr>
          <a:xfrm>
            <a:off x="4447956" y="400614"/>
            <a:ext cx="4297680" cy="1000980"/>
          </a:xfrm>
          <a:prstGeom prst="rect">
            <a:avLst/>
          </a:prstGeom>
          <a:noFill/>
          <a:ln/>
        </p:spPr>
        <p:txBody>
          <a:bodyPr wrap="square" lIns="95250" tIns="95250" rIns="95250" bIns="95250" rtlCol="0" anchor="t">
            <a:spAutoFit/>
          </a:bodyPr>
          <a:lstStyle/>
          <a:p>
            <a:pPr>
              <a:lnSpc>
                <a:spcPct val="150000"/>
              </a:lnSpc>
              <a:spcBef>
                <a:spcPts val="375"/>
              </a:spcBef>
              <a:spcAft>
                <a:spcPts val="600"/>
              </a:spcAft>
            </a:pPr>
            <a:r>
              <a:rPr lang="en-US" sz="900" dirty="0">
                <a:solidFill>
                  <a:srgbClr val="FFFFFF"/>
                </a:solidFill>
                <a:latin typeface="Arial" pitchFamily="34" charset="0"/>
                <a:ea typeface="Arial" pitchFamily="34" charset="-122"/>
                <a:cs typeface="Arial" pitchFamily="34" charset="-120"/>
              </a:rPr>
              <a:t>Optimizes supply chain logistics, ensuring </a:t>
            </a:r>
            <a:r>
              <a:rPr lang="en-US" sz="900" b="1" dirty="0">
                <a:solidFill>
                  <a:srgbClr val="00AF57"/>
                </a:solidFill>
                <a:latin typeface="Arial" pitchFamily="34" charset="0"/>
                <a:ea typeface="Arial" pitchFamily="34" charset="-122"/>
                <a:cs typeface="Arial" pitchFamily="34" charset="-120"/>
              </a:rPr>
              <a:t>efficient transportation and distribution of agricultural products from production areas to markets</a:t>
            </a:r>
            <a:r>
              <a:rPr lang="en-US" sz="900" dirty="0">
                <a:solidFill>
                  <a:srgbClr val="00AF57"/>
                </a:solidFill>
                <a:latin typeface="Arial" pitchFamily="34" charset="0"/>
                <a:ea typeface="Arial" pitchFamily="34" charset="-122"/>
                <a:cs typeface="Arial" pitchFamily="34" charset="-120"/>
              </a:rPr>
              <a:t>.</a:t>
            </a:r>
            <a:r>
              <a:rPr lang="en-US" sz="900" dirty="0">
                <a:solidFill>
                  <a:srgbClr val="FFFFFF"/>
                </a:solidFill>
                <a:latin typeface="Arial" pitchFamily="34" charset="0"/>
                <a:ea typeface="Arial" pitchFamily="34" charset="-122"/>
                <a:cs typeface="Arial" pitchFamily="34" charset="-120"/>
              </a:rPr>
              <a:t> This includes storage, handling, and transportation services that minimize product losses and maintain quality.</a:t>
            </a:r>
            <a:endParaRPr lang="en-US" sz="1500" dirty="0"/>
          </a:p>
        </p:txBody>
      </p:sp>
      <p:pic>
        <p:nvPicPr>
          <p:cNvPr id="9" name="Image 2"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62462" t="46809" r="7508"/>
          <a:stretch/>
        </p:blipFill>
        <p:spPr>
          <a:xfrm flipV="1">
            <a:off x="3303164" y="1315014"/>
            <a:ext cx="1060704" cy="1060704"/>
          </a:xfrm>
          <a:prstGeom prst="ellipse">
            <a:avLst/>
          </a:prstGeom>
        </p:spPr>
      </p:pic>
      <p:sp>
        <p:nvSpPr>
          <p:cNvPr id="10" name="Shape 5"/>
          <p:cNvSpPr/>
          <p:nvPr/>
        </p:nvSpPr>
        <p:spPr>
          <a:xfrm>
            <a:off x="4447956" y="1657350"/>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72349D"/>
          </a:solidFill>
          <a:ln/>
        </p:spPr>
        <p:txBody>
          <a:bodyPr/>
          <a:lstStyle/>
          <a:p>
            <a:endParaRPr lang="en-US"/>
          </a:p>
        </p:txBody>
      </p:sp>
      <p:sp>
        <p:nvSpPr>
          <p:cNvPr id="11" name="Text 6"/>
          <p:cNvSpPr/>
          <p:nvPr/>
        </p:nvSpPr>
        <p:spPr>
          <a:xfrm>
            <a:off x="4447955" y="4013871"/>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Customs and Border Clearance Assistance</a:t>
            </a:r>
            <a:endParaRPr lang="en-US" sz="1500" dirty="0"/>
          </a:p>
        </p:txBody>
      </p:sp>
      <p:sp>
        <p:nvSpPr>
          <p:cNvPr id="12" name="Shape 7"/>
          <p:cNvSpPr/>
          <p:nvPr/>
        </p:nvSpPr>
        <p:spPr>
          <a:xfrm>
            <a:off x="4447956" y="4324057"/>
            <a:ext cx="4297680" cy="777455"/>
          </a:xfrm>
          <a:custGeom>
            <a:avLst/>
            <a:gdLst/>
            <a:ahLst/>
            <a:cxnLst/>
            <a:rect l="l" t="t" r="r" b="b"/>
            <a:pathLst>
              <a:path w="4297680" h="777455">
                <a:moveTo>
                  <a:pt x="97182" y="0"/>
                </a:moveTo>
                <a:lnTo>
                  <a:pt x="4200498" y="0"/>
                </a:lnTo>
                <a:quadBezTo>
                  <a:pt x="4297680" y="0"/>
                  <a:pt x="4297680" y="97182"/>
                </a:quadBezTo>
                <a:lnTo>
                  <a:pt x="4297680" y="680273"/>
                </a:lnTo>
                <a:quadBezTo>
                  <a:pt x="4297680" y="777455"/>
                  <a:pt x="4200498" y="777455"/>
                </a:quadBezTo>
                <a:lnTo>
                  <a:pt x="97182" y="777455"/>
                </a:lnTo>
                <a:quadBezTo>
                  <a:pt x="0" y="777455"/>
                  <a:pt x="0" y="680273"/>
                </a:quadBezTo>
                <a:lnTo>
                  <a:pt x="0" y="97182"/>
                </a:lnTo>
                <a:quadBezTo>
                  <a:pt x="0" y="0"/>
                  <a:pt x="97182" y="0"/>
                </a:quadBezTo>
                <a:close/>
              </a:path>
            </a:pathLst>
          </a:custGeom>
          <a:solidFill>
            <a:srgbClr val="FFFFFF">
              <a:alpha val="0"/>
            </a:srgbClr>
          </a:solidFill>
          <a:ln w="19050">
            <a:solidFill>
              <a:srgbClr val="823DCD"/>
            </a:solidFill>
            <a:prstDash val="solid"/>
          </a:ln>
        </p:spPr>
        <p:txBody>
          <a:bodyPr/>
          <a:lstStyle/>
          <a:p>
            <a:endParaRPr lang="en-US"/>
          </a:p>
        </p:txBody>
      </p:sp>
      <p:sp>
        <p:nvSpPr>
          <p:cNvPr id="13" name="Text 8"/>
          <p:cNvSpPr/>
          <p:nvPr/>
        </p:nvSpPr>
        <p:spPr>
          <a:xfrm>
            <a:off x="4447956" y="4324057"/>
            <a:ext cx="4297680" cy="793230"/>
          </a:xfrm>
          <a:prstGeom prst="rect">
            <a:avLst/>
          </a:prstGeom>
          <a:noFill/>
          <a:ln/>
        </p:spPr>
        <p:txBody>
          <a:bodyPr wrap="square" lIns="95250" tIns="95250" rIns="95250" bIns="95250" rtlCol="0" anchor="t">
            <a:spAutoFit/>
          </a:bodyPr>
          <a:lstStyle/>
          <a:p>
            <a:pPr>
              <a:lnSpc>
                <a:spcPct val="150000"/>
              </a:lnSpc>
              <a:spcBef>
                <a:spcPts val="375"/>
              </a:spcBef>
            </a:pPr>
            <a:r>
              <a:rPr lang="en-US" sz="900" dirty="0">
                <a:solidFill>
                  <a:srgbClr val="FFFFFF"/>
                </a:solidFill>
                <a:latin typeface="Arial" pitchFamily="34" charset="0"/>
                <a:ea typeface="Arial" pitchFamily="34" charset="-122"/>
                <a:cs typeface="Arial" pitchFamily="34" charset="-120"/>
              </a:rPr>
              <a:t>Assistance in navigating customs procedures and e</a:t>
            </a:r>
            <a:r>
              <a:rPr lang="en-US" sz="900" dirty="0">
                <a:solidFill>
                  <a:srgbClr val="00AF57"/>
                </a:solidFill>
                <a:latin typeface="Arial" pitchFamily="34" charset="0"/>
                <a:ea typeface="Arial" pitchFamily="34" charset="-122"/>
                <a:cs typeface="Arial" pitchFamily="34" charset="-120"/>
              </a:rPr>
              <a:t>nsuring smooth border clearance, reducing transit time and potential delays</a:t>
            </a:r>
            <a:r>
              <a:rPr lang="en-US" sz="900" dirty="0">
                <a:solidFill>
                  <a:srgbClr val="FFFFFF"/>
                </a:solidFill>
                <a:latin typeface="Arial" pitchFamily="34" charset="0"/>
                <a:ea typeface="Arial" pitchFamily="34" charset="-122"/>
                <a:cs typeface="Arial" pitchFamily="34" charset="-120"/>
              </a:rPr>
              <a:t>. through Customs Brokerage Services and Documentation Management</a:t>
            </a:r>
            <a:endParaRPr lang="en-US" sz="1500" dirty="0"/>
          </a:p>
        </p:txBody>
      </p:sp>
      <p:pic>
        <p:nvPicPr>
          <p:cNvPr id="14" name="Image 3"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57658" t="3723" r="12312" b="43085"/>
          <a:stretch/>
        </p:blipFill>
        <p:spPr>
          <a:xfrm>
            <a:off x="3330596" y="4095242"/>
            <a:ext cx="877824" cy="877824"/>
          </a:xfrm>
          <a:prstGeom prst="ellipse">
            <a:avLst/>
          </a:prstGeom>
        </p:spPr>
      </p:pic>
      <p:sp>
        <p:nvSpPr>
          <p:cNvPr id="15" name="Text 9"/>
          <p:cNvSpPr/>
          <p:nvPr/>
        </p:nvSpPr>
        <p:spPr>
          <a:xfrm>
            <a:off x="294437" y="2096262"/>
            <a:ext cx="2560320" cy="950976"/>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Facilitating Logistics and Transportation</a:t>
            </a:r>
            <a:endParaRPr lang="en-US" sz="1500" dirty="0"/>
          </a:p>
        </p:txBody>
      </p:sp>
      <p:pic>
        <p:nvPicPr>
          <p:cNvPr id="16" name="Image 4"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62462" t="46809" r="7508"/>
          <a:stretch/>
        </p:blipFill>
        <p:spPr>
          <a:xfrm flipV="1">
            <a:off x="3275732" y="2714713"/>
            <a:ext cx="1060704" cy="1060704"/>
          </a:xfrm>
          <a:prstGeom prst="ellipse">
            <a:avLst/>
          </a:prstGeom>
        </p:spPr>
      </p:pic>
      <p:sp>
        <p:nvSpPr>
          <p:cNvPr id="17" name="Text 10"/>
          <p:cNvSpPr/>
          <p:nvPr/>
        </p:nvSpPr>
        <p:spPr>
          <a:xfrm>
            <a:off x="4447955" y="1315554"/>
            <a:ext cx="2731057" cy="432234"/>
          </a:xfrm>
          <a:prstGeom prst="rect">
            <a:avLst/>
          </a:prstGeom>
          <a:noFill/>
          <a:ln/>
        </p:spPr>
        <p:txBody>
          <a:bodyPr wrap="square" lIns="95250" tIns="95250" rIns="95250" bIns="95250" rtlCol="0" anchor="t">
            <a:spAutoFit/>
          </a:bodyPr>
          <a:lstStyle/>
          <a:p>
            <a:pPr>
              <a:lnSpc>
                <a:spcPct val="120000"/>
              </a:lnSpc>
              <a:spcBef>
                <a:spcPts val="375"/>
              </a:spcBef>
            </a:pPr>
            <a:r>
              <a:rPr lang="en-US" sz="1400" b="1" dirty="0">
                <a:solidFill>
                  <a:srgbClr val="FFFFFF"/>
                </a:solidFill>
                <a:latin typeface="Arial" pitchFamily="34" charset="0"/>
                <a:ea typeface="Arial" pitchFamily="34" charset="-122"/>
                <a:cs typeface="Arial" pitchFamily="34" charset="-120"/>
              </a:rPr>
              <a:t>Trade Facilitation Services</a:t>
            </a:r>
            <a:endParaRPr lang="en-US" sz="1400" b="1" dirty="0"/>
          </a:p>
        </p:txBody>
      </p:sp>
      <p:sp>
        <p:nvSpPr>
          <p:cNvPr id="18" name="Text 11"/>
          <p:cNvSpPr/>
          <p:nvPr/>
        </p:nvSpPr>
        <p:spPr>
          <a:xfrm>
            <a:off x="4447956" y="1657350"/>
            <a:ext cx="4358236" cy="793230"/>
          </a:xfrm>
          <a:prstGeom prst="rect">
            <a:avLst/>
          </a:prstGeom>
          <a:noFill/>
          <a:ln/>
        </p:spPr>
        <p:txBody>
          <a:bodyPr wrap="square" lIns="95250" tIns="95250" rIns="95250" bIns="95250" rtlCol="0" anchor="t">
            <a:spAutoFit/>
          </a:bodyPr>
          <a:lstStyle/>
          <a:p>
            <a:pPr>
              <a:lnSpc>
                <a:spcPct val="150000"/>
              </a:lnSpc>
              <a:spcBef>
                <a:spcPts val="375"/>
              </a:spcBef>
            </a:pPr>
            <a:r>
              <a:rPr lang="en-US" sz="900" dirty="0">
                <a:solidFill>
                  <a:srgbClr val="FFFFFF"/>
                </a:solidFill>
                <a:latin typeface="Arial" pitchFamily="34" charset="0"/>
                <a:ea typeface="Arial" pitchFamily="34" charset="-122"/>
                <a:cs typeface="Arial" pitchFamily="34" charset="-120"/>
              </a:rPr>
              <a:t>Trade Facilitation Centers: These centers </a:t>
            </a:r>
            <a:r>
              <a:rPr lang="en-US" sz="900" b="1" dirty="0">
                <a:solidFill>
                  <a:srgbClr val="00AF57"/>
                </a:solidFill>
                <a:latin typeface="Arial" pitchFamily="34" charset="0"/>
                <a:ea typeface="Arial" pitchFamily="34" charset="-122"/>
                <a:cs typeface="Arial" pitchFamily="34" charset="-120"/>
              </a:rPr>
              <a:t>provide one-stop services for traders, offering assistance with documentation, compliance, and coordination</a:t>
            </a:r>
            <a:r>
              <a:rPr lang="en-US" sz="900" dirty="0">
                <a:solidFill>
                  <a:srgbClr val="FFFFFF"/>
                </a:solidFill>
                <a:latin typeface="Arial" pitchFamily="34" charset="0"/>
                <a:ea typeface="Arial" pitchFamily="34" charset="-122"/>
                <a:cs typeface="Arial" pitchFamily="34" charset="-120"/>
              </a:rPr>
              <a:t> with various regulatory agencies.</a:t>
            </a:r>
            <a:endParaRPr lang="en-US" sz="1500" dirty="0"/>
          </a:p>
        </p:txBody>
      </p:sp>
      <p:sp>
        <p:nvSpPr>
          <p:cNvPr id="19" name="Text 12"/>
          <p:cNvSpPr/>
          <p:nvPr/>
        </p:nvSpPr>
        <p:spPr>
          <a:xfrm>
            <a:off x="4447956" y="2673827"/>
            <a:ext cx="3606546" cy="432234"/>
          </a:xfrm>
          <a:prstGeom prst="rect">
            <a:avLst/>
          </a:prstGeom>
          <a:noFill/>
          <a:ln/>
        </p:spPr>
        <p:txBody>
          <a:bodyPr wrap="square" lIns="95250" tIns="95250" rIns="95250" bIns="95250" rtlCol="0" anchor="t">
            <a:spAutoFit/>
          </a:bodyPr>
          <a:lstStyle/>
          <a:p>
            <a:pPr>
              <a:lnSpc>
                <a:spcPct val="120000"/>
              </a:lnSpc>
              <a:spcBef>
                <a:spcPts val="375"/>
              </a:spcBef>
            </a:pPr>
            <a:r>
              <a:rPr lang="en-US" sz="1400" b="1" dirty="0">
                <a:solidFill>
                  <a:srgbClr val="FFFFFF"/>
                </a:solidFill>
                <a:latin typeface="Arial" pitchFamily="34" charset="0"/>
                <a:ea typeface="Arial" pitchFamily="34" charset="-122"/>
                <a:cs typeface="Arial" pitchFamily="34" charset="-120"/>
              </a:rPr>
              <a:t>Digital and Automated Solutions</a:t>
            </a:r>
            <a:endParaRPr lang="en-US" sz="1400" b="1" dirty="0"/>
          </a:p>
        </p:txBody>
      </p:sp>
      <p:sp>
        <p:nvSpPr>
          <p:cNvPr id="20" name="Text 13"/>
          <p:cNvSpPr/>
          <p:nvPr/>
        </p:nvSpPr>
        <p:spPr>
          <a:xfrm>
            <a:off x="4447956" y="2994192"/>
            <a:ext cx="4449532" cy="1005840"/>
          </a:xfrm>
          <a:prstGeom prst="rect">
            <a:avLst/>
          </a:prstGeom>
          <a:noFill/>
          <a:ln/>
        </p:spPr>
        <p:txBody>
          <a:bodyPr wrap="square" lIns="95250" tIns="95250" rIns="95250" bIns="95250" rtlCol="0" anchor="t">
            <a:spAutoFit/>
          </a:bodyPr>
          <a:lstStyle/>
          <a:p>
            <a:pPr>
              <a:lnSpc>
                <a:spcPct val="150000"/>
              </a:lnSpc>
              <a:spcBef>
                <a:spcPts val="375"/>
              </a:spcBef>
            </a:pPr>
            <a:r>
              <a:rPr lang="en-US" sz="900" dirty="0">
                <a:solidFill>
                  <a:srgbClr val="FFFFFF"/>
                </a:solidFill>
                <a:latin typeface="Arial" pitchFamily="34" charset="0"/>
                <a:ea typeface="Arial" pitchFamily="34" charset="-122"/>
                <a:cs typeface="Arial" pitchFamily="34" charset="-120"/>
              </a:rPr>
              <a:t>Single Window Systems: A single window system enables traders to </a:t>
            </a:r>
            <a:r>
              <a:rPr lang="en-US" sz="900" b="1" dirty="0">
                <a:solidFill>
                  <a:srgbClr val="00AF57"/>
                </a:solidFill>
                <a:latin typeface="Arial" pitchFamily="34" charset="0"/>
                <a:ea typeface="Arial" pitchFamily="34" charset="-122"/>
                <a:cs typeface="Arial" pitchFamily="34" charset="-120"/>
              </a:rPr>
              <a:t>submit all necessary documentation through one portal,</a:t>
            </a:r>
            <a:r>
              <a:rPr lang="en-US" sz="900" dirty="0">
                <a:solidFill>
                  <a:srgbClr val="FFFFFF"/>
                </a:solidFill>
                <a:latin typeface="Arial" pitchFamily="34" charset="0"/>
                <a:ea typeface="Arial" pitchFamily="34" charset="-122"/>
                <a:cs typeface="Arial" pitchFamily="34" charset="-120"/>
              </a:rPr>
              <a:t> which is then shared with all relevant government agencies. This streamlines the process and reduces duplication of efforts.</a:t>
            </a:r>
            <a:endParaRPr lang="en-US"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flipV="1">
            <a:off x="6510821" y="0"/>
            <a:ext cx="2633179" cy="5143500"/>
          </a:xfrm>
          <a:prstGeom prst="rect">
            <a:avLst/>
          </a:prstGeom>
        </p:spPr>
      </p:pic>
      <p:sp>
        <p:nvSpPr>
          <p:cNvPr id="3" name="Shape 0"/>
          <p:cNvSpPr/>
          <p:nvPr/>
        </p:nvSpPr>
        <p:spPr>
          <a:xfrm>
            <a:off x="6510821" y="0"/>
            <a:ext cx="2633179" cy="5143500"/>
          </a:xfrm>
          <a:custGeom>
            <a:avLst/>
            <a:gdLst/>
            <a:ahLst/>
            <a:cxnLst/>
            <a:rect l="l" t="t" r="r" b="b"/>
            <a:pathLst>
              <a:path w="2633179" h="5143500">
                <a:moveTo>
                  <a:pt x="0" y="0"/>
                </a:moveTo>
                <a:lnTo>
                  <a:pt x="2633179" y="0"/>
                </a:lnTo>
                <a:lnTo>
                  <a:pt x="2633179" y="5143500"/>
                </a:lnTo>
                <a:lnTo>
                  <a:pt x="0" y="5143500"/>
                </a:lnTo>
                <a:close/>
              </a:path>
            </a:pathLst>
          </a:custGeom>
          <a:solidFill>
            <a:srgbClr val="000000">
              <a:alpha val="40000"/>
            </a:srgbClr>
          </a:solidFill>
          <a:ln/>
        </p:spPr>
        <p:txBody>
          <a:bodyPr/>
          <a:lstStyle/>
          <a:p>
            <a:endParaRPr lang="en-US"/>
          </a:p>
        </p:txBody>
      </p:sp>
      <p:sp>
        <p:nvSpPr>
          <p:cNvPr id="4" name="Text 1"/>
          <p:cNvSpPr/>
          <p:nvPr/>
        </p:nvSpPr>
        <p:spPr>
          <a:xfrm>
            <a:off x="1828800" y="410571"/>
            <a:ext cx="5486400" cy="466344"/>
          </a:xfrm>
          <a:prstGeom prst="rect">
            <a:avLst/>
          </a:prstGeom>
          <a:noFill/>
          <a:ln/>
        </p:spPr>
        <p:txBody>
          <a:bodyPr wrap="square" lIns="95250" tIns="95250" rIns="95250" bIns="95250" rtlCol="0" anchor="t">
            <a:spAutoFit/>
          </a:bodyPr>
          <a:lstStyle/>
          <a:p>
            <a:pPr algn="ctr">
              <a:lnSpc>
                <a:spcPct val="120000"/>
              </a:lnSpc>
              <a:spcBef>
                <a:spcPts val="375"/>
              </a:spcBef>
            </a:pPr>
            <a:r>
              <a:rPr lang="en-US" sz="1400" b="1" dirty="0">
                <a:solidFill>
                  <a:srgbClr val="FFFFFF"/>
                </a:solidFill>
                <a:latin typeface="Arial" pitchFamily="34" charset="0"/>
                <a:ea typeface="Arial" pitchFamily="34" charset="-122"/>
                <a:cs typeface="Arial" pitchFamily="34" charset="-120"/>
              </a:rPr>
              <a:t>Logistics performance (LPI)</a:t>
            </a:r>
            <a:endParaRPr lang="en-US" sz="1500" dirty="0"/>
          </a:p>
        </p:txBody>
      </p:sp>
      <p:sp>
        <p:nvSpPr>
          <p:cNvPr id="5" name="Text 2"/>
          <p:cNvSpPr/>
          <p:nvPr/>
        </p:nvSpPr>
        <p:spPr>
          <a:xfrm>
            <a:off x="368992" y="938448"/>
            <a:ext cx="8445117" cy="457200"/>
          </a:xfrm>
          <a:prstGeom prst="rect">
            <a:avLst/>
          </a:prstGeom>
          <a:noFill/>
          <a:ln/>
        </p:spPr>
        <p:txBody>
          <a:bodyPr wrap="square" lIns="95250" tIns="95250" rIns="95250" bIns="95250" rtlCol="0" anchor="t">
            <a:spAutoFit/>
          </a:bodyPr>
          <a:lstStyle/>
          <a:p>
            <a:pPr algn="ctr">
              <a:lnSpc>
                <a:spcPct val="120000"/>
              </a:lnSpc>
              <a:spcBef>
                <a:spcPts val="375"/>
              </a:spcBef>
            </a:pPr>
            <a:r>
              <a:rPr lang="en-US" sz="1200" dirty="0">
                <a:solidFill>
                  <a:srgbClr val="FFFFFF"/>
                </a:solidFill>
                <a:latin typeface="Microsoft Yahei" pitchFamily="34" charset="0"/>
                <a:ea typeface="Microsoft Yahei" pitchFamily="34" charset="-122"/>
                <a:cs typeface="Microsoft Yahei" pitchFamily="34" charset="-120"/>
              </a:rPr>
              <a:t>Is the weighted average of the country scores on the six key dimensions</a:t>
            </a:r>
            <a:endParaRPr lang="en-US" sz="1500" dirty="0"/>
          </a:p>
        </p:txBody>
      </p:sp>
      <p:sp>
        <p:nvSpPr>
          <p:cNvPr id="6" name="Text 3"/>
          <p:cNvSpPr/>
          <p:nvPr/>
        </p:nvSpPr>
        <p:spPr>
          <a:xfrm>
            <a:off x="456190" y="1824759"/>
            <a:ext cx="6294508" cy="233172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1) Efficiency of the clearance process (i.e., speed, simplicity and predictability of formalities) by border control agencies, including customs;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2) Quality of trade and transport related infrastructure (e.g., ports, railroads, roads, information technology);</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3) Ease of arranging competitively priced shipments;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4) Competence and quality of logistics services (e.g., transport operators, customs brokers);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5) Ability to track and trace consignments;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6) Timeliness of shipments in reaching destination within the scheduled or expected delivery time.</a:t>
            </a:r>
            <a:endParaRPr lang="en-US"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457200" y="228600"/>
            <a:ext cx="8229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Quality Standards and Certification</a:t>
            </a:r>
            <a:endParaRPr lang="en-US" sz="1500" dirty="0"/>
          </a:p>
        </p:txBody>
      </p:sp>
      <p:sp>
        <p:nvSpPr>
          <p:cNvPr id="3" name="Shape 1"/>
          <p:cNvSpPr/>
          <p:nvPr/>
        </p:nvSpPr>
        <p:spPr>
          <a:xfrm>
            <a:off x="54864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FFFFFF">
              <a:alpha val="0"/>
            </a:srgbClr>
          </a:solidFill>
          <a:ln w="19050">
            <a:solidFill>
              <a:srgbClr val="823DCD"/>
            </a:solidFill>
            <a:prstDash val="solid"/>
          </a:ln>
        </p:spPr>
        <p:txBody>
          <a:bodyPr/>
          <a:lstStyle/>
          <a:p>
            <a:endParaRPr lang="en-US"/>
          </a:p>
        </p:txBody>
      </p:sp>
      <p:sp>
        <p:nvSpPr>
          <p:cNvPr id="4" name="Shape 2"/>
          <p:cNvSpPr/>
          <p:nvPr/>
        </p:nvSpPr>
        <p:spPr>
          <a:xfrm>
            <a:off x="338328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72349D"/>
          </a:solidFill>
          <a:ln/>
        </p:spPr>
        <p:txBody>
          <a:bodyPr/>
          <a:lstStyle/>
          <a:p>
            <a:endParaRPr lang="en-US"/>
          </a:p>
        </p:txBody>
      </p:sp>
      <p:sp>
        <p:nvSpPr>
          <p:cNvPr id="5" name="Shape 3"/>
          <p:cNvSpPr/>
          <p:nvPr/>
        </p:nvSpPr>
        <p:spPr>
          <a:xfrm>
            <a:off x="630936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FFFFFF">
              <a:alpha val="0"/>
            </a:srgbClr>
          </a:solidFill>
          <a:ln w="19050">
            <a:solidFill>
              <a:srgbClr val="823DCD"/>
            </a:solidFill>
            <a:prstDash val="solid"/>
          </a:ln>
        </p:spPr>
        <p:txBody>
          <a:bodyPr/>
          <a:lstStyle/>
          <a:p>
            <a:endParaRPr lang="en-US"/>
          </a:p>
        </p:txBody>
      </p:sp>
      <p:sp>
        <p:nvSpPr>
          <p:cNvPr id="6" name="Shape 4"/>
          <p:cNvSpPr/>
          <p:nvPr/>
        </p:nvSpPr>
        <p:spPr>
          <a:xfrm>
            <a:off x="1115530" y="1046730"/>
            <a:ext cx="1152221" cy="1152221"/>
          </a:xfrm>
          <a:custGeom>
            <a:avLst/>
            <a:gdLst/>
            <a:ahLst/>
            <a:cxnLst/>
            <a:rect l="l" t="t" r="r" b="b"/>
            <a:pathLst>
              <a:path w="1152221" h="1152221">
                <a:moveTo>
                  <a:pt x="576110" y="0"/>
                </a:moveTo>
                <a:cubicBezTo>
                  <a:pt x="894075" y="0"/>
                  <a:pt x="1152221" y="258146"/>
                  <a:pt x="1152221" y="576110"/>
                </a:cubicBezTo>
                <a:cubicBezTo>
                  <a:pt x="1152221" y="894075"/>
                  <a:pt x="894075" y="1152221"/>
                  <a:pt x="576110" y="1152221"/>
                </a:cubicBezTo>
                <a:cubicBezTo>
                  <a:pt x="258146" y="1152221"/>
                  <a:pt x="0" y="894075"/>
                  <a:pt x="0" y="576110"/>
                </a:cubicBezTo>
                <a:cubicBezTo>
                  <a:pt x="0" y="258146"/>
                  <a:pt x="258146" y="0"/>
                  <a:pt x="576110" y="0"/>
                </a:cubicBezTo>
                <a:close/>
              </a:path>
            </a:pathLst>
          </a:custGeom>
          <a:solidFill>
            <a:srgbClr val="823DCD"/>
          </a:solidFill>
          <a:ln/>
        </p:spPr>
        <p:txBody>
          <a:bodyPr/>
          <a:lstStyle/>
          <a:p>
            <a:endParaRPr lang="en-US"/>
          </a:p>
        </p:txBody>
      </p:sp>
      <p:pic>
        <p:nvPicPr>
          <p:cNvPr id="7"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rcRect t="10989" b="34066"/>
          <a:stretch/>
        </p:blipFill>
        <p:spPr>
          <a:xfrm>
            <a:off x="1139205" y="1070405"/>
            <a:ext cx="1104869" cy="1104869"/>
          </a:xfrm>
          <a:prstGeom prst="ellipse">
            <a:avLst/>
          </a:prstGeom>
        </p:spPr>
      </p:pic>
      <p:sp>
        <p:nvSpPr>
          <p:cNvPr id="8" name="Shape 5"/>
          <p:cNvSpPr/>
          <p:nvPr/>
        </p:nvSpPr>
        <p:spPr>
          <a:xfrm>
            <a:off x="3895344" y="946184"/>
            <a:ext cx="1353312" cy="1353312"/>
          </a:xfrm>
          <a:custGeom>
            <a:avLst/>
            <a:gdLst/>
            <a:ahLst/>
            <a:cxnLst/>
            <a:rect l="l" t="t" r="r" b="b"/>
            <a:pathLst>
              <a:path w="1353312" h="1353312">
                <a:moveTo>
                  <a:pt x="676656" y="0"/>
                </a:moveTo>
                <a:cubicBezTo>
                  <a:pt x="1050113" y="0"/>
                  <a:pt x="1353312" y="303199"/>
                  <a:pt x="1353312" y="676656"/>
                </a:cubicBezTo>
                <a:cubicBezTo>
                  <a:pt x="1353312" y="1050113"/>
                  <a:pt x="1050113" y="1353312"/>
                  <a:pt x="676656" y="1353312"/>
                </a:cubicBezTo>
                <a:cubicBezTo>
                  <a:pt x="303199" y="1353312"/>
                  <a:pt x="0" y="1050113"/>
                  <a:pt x="0" y="676656"/>
                </a:cubicBezTo>
                <a:cubicBezTo>
                  <a:pt x="0" y="303199"/>
                  <a:pt x="303199" y="0"/>
                  <a:pt x="676656" y="0"/>
                </a:cubicBezTo>
                <a:close/>
              </a:path>
            </a:pathLst>
          </a:custGeom>
          <a:solidFill>
            <a:srgbClr val="72349D"/>
          </a:solidFill>
          <a:ln/>
        </p:spPr>
        <p:txBody>
          <a:bodyPr/>
          <a:lstStyle/>
          <a:p>
            <a:endParaRPr lang="en-US"/>
          </a:p>
        </p:txBody>
      </p:sp>
      <p:pic>
        <p:nvPicPr>
          <p:cNvPr id="9" name="Image 1"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rcRect t="44751"/>
          <a:stretch/>
        </p:blipFill>
        <p:spPr>
          <a:xfrm>
            <a:off x="3931920" y="982760"/>
            <a:ext cx="1280160" cy="1280160"/>
          </a:xfrm>
          <a:prstGeom prst="ellipse">
            <a:avLst/>
          </a:prstGeom>
        </p:spPr>
      </p:pic>
      <p:sp>
        <p:nvSpPr>
          <p:cNvPr id="10" name="Shape 6"/>
          <p:cNvSpPr/>
          <p:nvPr/>
        </p:nvSpPr>
        <p:spPr>
          <a:xfrm>
            <a:off x="6881060" y="1051540"/>
            <a:ext cx="1142600" cy="1142600"/>
          </a:xfrm>
          <a:custGeom>
            <a:avLst/>
            <a:gdLst/>
            <a:ahLst/>
            <a:cxnLst/>
            <a:rect l="l" t="t" r="r" b="b"/>
            <a:pathLst>
              <a:path w="1142600" h="1142600">
                <a:moveTo>
                  <a:pt x="571300" y="0"/>
                </a:moveTo>
                <a:cubicBezTo>
                  <a:pt x="886609" y="0"/>
                  <a:pt x="1142600" y="255991"/>
                  <a:pt x="1142600" y="571300"/>
                </a:cubicBezTo>
                <a:cubicBezTo>
                  <a:pt x="1142600" y="886609"/>
                  <a:pt x="886609" y="1142600"/>
                  <a:pt x="571300" y="1142600"/>
                </a:cubicBezTo>
                <a:cubicBezTo>
                  <a:pt x="255991" y="1142600"/>
                  <a:pt x="0" y="886609"/>
                  <a:pt x="0" y="571300"/>
                </a:cubicBezTo>
                <a:cubicBezTo>
                  <a:pt x="0" y="255991"/>
                  <a:pt x="255991" y="0"/>
                  <a:pt x="571300" y="0"/>
                </a:cubicBezTo>
                <a:close/>
              </a:path>
            </a:pathLst>
          </a:custGeom>
          <a:solidFill>
            <a:srgbClr val="823DCD"/>
          </a:solidFill>
          <a:ln/>
        </p:spPr>
        <p:txBody>
          <a:bodyPr/>
          <a:lstStyle/>
          <a:p>
            <a:endParaRPr lang="en-US"/>
          </a:p>
        </p:txBody>
      </p:sp>
      <p:pic>
        <p:nvPicPr>
          <p:cNvPr id="11" name="Image 2"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8466" r="38624" b="5660"/>
          <a:stretch/>
        </p:blipFill>
        <p:spPr>
          <a:xfrm>
            <a:off x="6904538" y="1075018"/>
            <a:ext cx="1095644" cy="1095644"/>
          </a:xfrm>
          <a:prstGeom prst="ellipse">
            <a:avLst/>
          </a:prstGeom>
        </p:spPr>
      </p:pic>
      <p:sp>
        <p:nvSpPr>
          <p:cNvPr id="12" name="Text 7"/>
          <p:cNvSpPr/>
          <p:nvPr/>
        </p:nvSpPr>
        <p:spPr>
          <a:xfrm>
            <a:off x="6309360" y="2234346"/>
            <a:ext cx="2286000" cy="54864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Certification and Traceability Systems</a:t>
            </a:r>
            <a:endParaRPr lang="en-US" sz="1500" dirty="0"/>
          </a:p>
        </p:txBody>
      </p:sp>
      <p:sp>
        <p:nvSpPr>
          <p:cNvPr id="13" name="Text 8"/>
          <p:cNvSpPr/>
          <p:nvPr/>
        </p:nvSpPr>
        <p:spPr>
          <a:xfrm>
            <a:off x="6309360" y="2767051"/>
            <a:ext cx="2286000" cy="914400"/>
          </a:xfrm>
          <a:prstGeom prst="rect">
            <a:avLst/>
          </a:prstGeom>
          <a:noFill/>
          <a:ln/>
        </p:spPr>
        <p:txBody>
          <a:bodyPr wrap="square" lIns="95250" tIns="95250" rIns="95250" bIns="95250" rtlCol="0" anchor="t">
            <a:spAutoFit/>
          </a:bodyPr>
          <a:lstStyle/>
          <a:p>
            <a:pPr>
              <a:lnSpc>
                <a:spcPct val="80000"/>
              </a:lnSpc>
              <a:spcBef>
                <a:spcPts val="375"/>
              </a:spcBef>
            </a:pPr>
            <a:r>
              <a:rPr lang="en-US" sz="900" dirty="0">
                <a:solidFill>
                  <a:srgbClr val="FFFFFF"/>
                </a:solidFill>
                <a:latin typeface="Arial" pitchFamily="34" charset="0"/>
                <a:ea typeface="Arial" pitchFamily="34" charset="-122"/>
                <a:cs typeface="Arial" pitchFamily="34" charset="-120"/>
              </a:rPr>
              <a:t>Establishing traceability systems and certification processes to guarantee the safety and authenticity of agricultural products throughout the supply chain.</a:t>
            </a:r>
            <a:endParaRPr lang="en-US" sz="1500" dirty="0"/>
          </a:p>
        </p:txBody>
      </p:sp>
      <p:sp>
        <p:nvSpPr>
          <p:cNvPr id="14" name="Text 9"/>
          <p:cNvSpPr/>
          <p:nvPr/>
        </p:nvSpPr>
        <p:spPr>
          <a:xfrm>
            <a:off x="457200" y="2198951"/>
            <a:ext cx="2649686" cy="731520"/>
          </a:xfrm>
          <a:prstGeom prst="rect">
            <a:avLst/>
          </a:prstGeom>
          <a:noFill/>
          <a:ln/>
        </p:spPr>
        <p:txBody>
          <a:bodyPr wrap="square" lIns="95250" tIns="95250" rIns="95250" bIns="95250" rtlCol="0" anchor="t">
            <a:spAutoFit/>
          </a:bodyPr>
          <a:lstStyle/>
          <a:p>
            <a:pPr>
              <a:lnSpc>
                <a:spcPct val="120000"/>
              </a:lnSpc>
              <a:spcBef>
                <a:spcPts val="375"/>
              </a:spcBef>
            </a:pPr>
            <a:r>
              <a:rPr lang="en-US" sz="1200" b="1" dirty="0">
                <a:solidFill>
                  <a:srgbClr val="FFFFFF"/>
                </a:solidFill>
                <a:latin typeface="Arial" pitchFamily="34" charset="0"/>
                <a:ea typeface="Arial" pitchFamily="34" charset="-122"/>
                <a:cs typeface="Arial" pitchFamily="34" charset="-120"/>
              </a:rPr>
              <a:t>Quality Control and Standards Compliance</a:t>
            </a:r>
            <a:endParaRPr lang="en-US" sz="1500" dirty="0"/>
          </a:p>
        </p:txBody>
      </p:sp>
      <p:sp>
        <p:nvSpPr>
          <p:cNvPr id="15" name="Text 10"/>
          <p:cNvSpPr/>
          <p:nvPr/>
        </p:nvSpPr>
        <p:spPr>
          <a:xfrm>
            <a:off x="548640" y="2782986"/>
            <a:ext cx="2217423" cy="1280160"/>
          </a:xfrm>
          <a:prstGeom prst="rect">
            <a:avLst/>
          </a:prstGeom>
          <a:noFill/>
          <a:ln/>
        </p:spPr>
        <p:txBody>
          <a:bodyPr wrap="square" lIns="95250" tIns="95250" rIns="95250" bIns="95250" rtlCol="0" anchor="t">
            <a:spAutoFit/>
          </a:bodyPr>
          <a:lstStyle/>
          <a:p>
            <a:pPr>
              <a:lnSpc>
                <a:spcPct val="80000"/>
              </a:lnSpc>
              <a:spcBef>
                <a:spcPts val="375"/>
              </a:spcBef>
            </a:pPr>
            <a:r>
              <a:rPr lang="en-US" sz="900" dirty="0">
                <a:solidFill>
                  <a:srgbClr val="FFFFFF"/>
                </a:solidFill>
                <a:latin typeface="Arial" pitchFamily="34" charset="0"/>
                <a:ea typeface="Arial" pitchFamily="34" charset="-122"/>
                <a:cs typeface="Arial" pitchFamily="34" charset="-120"/>
              </a:rPr>
              <a:t>Provides certification and inspection services that verify the quality, safety, and conformity of agricultural products to international standards and regulations. This enhances consumer confidence and facilitates market acceptance.</a:t>
            </a:r>
            <a:endParaRPr lang="en-US" sz="1500" dirty="0"/>
          </a:p>
        </p:txBody>
      </p:sp>
      <p:sp>
        <p:nvSpPr>
          <p:cNvPr id="16" name="Text 11"/>
          <p:cNvSpPr/>
          <p:nvPr/>
        </p:nvSpPr>
        <p:spPr>
          <a:xfrm>
            <a:off x="3383280" y="2198951"/>
            <a:ext cx="2369275" cy="73152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Arial" pitchFamily="34" charset="0"/>
                <a:ea typeface="Arial" pitchFamily="34" charset="-122"/>
                <a:cs typeface="Arial" pitchFamily="34" charset="-120"/>
              </a:rPr>
              <a:t>Sanitary and Phytosanitary Measures (SPS)</a:t>
            </a:r>
            <a:endParaRPr lang="en-US" sz="1500" dirty="0"/>
          </a:p>
        </p:txBody>
      </p:sp>
      <p:sp>
        <p:nvSpPr>
          <p:cNvPr id="17" name="Text 12"/>
          <p:cNvSpPr/>
          <p:nvPr/>
        </p:nvSpPr>
        <p:spPr>
          <a:xfrm>
            <a:off x="3383280" y="2782986"/>
            <a:ext cx="2232331" cy="155448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Ensuring compliance with SPS measures, which protect human, animal, and plant health, is critical for agricultural exports. Trade services help exporters meet these requirements to access foreign markets.</a:t>
            </a:r>
            <a:endParaRPr lang="en-US"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a:off x="1004824" y="1566367"/>
            <a:ext cx="3576320" cy="2011680"/>
          </a:xfrm>
          <a:prstGeom prst="rect">
            <a:avLst/>
          </a:prstGeom>
        </p:spPr>
      </p:pic>
      <p:pic>
        <p:nvPicPr>
          <p:cNvPr id="3"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flipH="1">
            <a:off x="4562856" y="1566367"/>
            <a:ext cx="3576320" cy="2011680"/>
          </a:xfrm>
          <a:prstGeom prst="rect">
            <a:avLst/>
          </a:prstGeom>
        </p:spPr>
      </p:pic>
      <p:sp>
        <p:nvSpPr>
          <p:cNvPr id="4" name="Shape 0"/>
          <p:cNvSpPr/>
          <p:nvPr/>
        </p:nvSpPr>
        <p:spPr>
          <a:xfrm>
            <a:off x="1004824" y="1565910"/>
            <a:ext cx="7134352" cy="2011680"/>
          </a:xfrm>
          <a:custGeom>
            <a:avLst/>
            <a:gdLst/>
            <a:ahLst/>
            <a:cxnLst/>
            <a:rect l="l" t="t" r="r" b="b"/>
            <a:pathLst>
              <a:path w="7134352" h="2011680">
                <a:moveTo>
                  <a:pt x="70409" y="0"/>
                </a:moveTo>
                <a:lnTo>
                  <a:pt x="7063943" y="0"/>
                </a:lnTo>
                <a:quadBezTo>
                  <a:pt x="7134352" y="0"/>
                  <a:pt x="7134352" y="70409"/>
                </a:quadBezTo>
                <a:lnTo>
                  <a:pt x="7134352" y="1941271"/>
                </a:lnTo>
                <a:quadBezTo>
                  <a:pt x="7134352" y="2011680"/>
                  <a:pt x="7063943" y="2011680"/>
                </a:quadBezTo>
                <a:lnTo>
                  <a:pt x="70409" y="2011680"/>
                </a:lnTo>
                <a:quadBezTo>
                  <a:pt x="0" y="2011680"/>
                  <a:pt x="0" y="1941271"/>
                </a:quadBezTo>
                <a:lnTo>
                  <a:pt x="0" y="70409"/>
                </a:lnTo>
                <a:quadBezTo>
                  <a:pt x="0" y="0"/>
                  <a:pt x="70409" y="0"/>
                </a:quadBezTo>
                <a:close/>
              </a:path>
            </a:pathLst>
          </a:custGeom>
          <a:solidFill>
            <a:srgbClr val="000000">
              <a:alpha val="28000"/>
            </a:srgbClr>
          </a:solidFill>
          <a:ln w="28575">
            <a:solidFill>
              <a:srgbClr val="823DCD"/>
            </a:solidFill>
            <a:prstDash val="solid"/>
          </a:ln>
        </p:spPr>
        <p:txBody>
          <a:bodyPr/>
          <a:lstStyle/>
          <a:p>
            <a:endParaRPr lang="en-US"/>
          </a:p>
        </p:txBody>
      </p:sp>
      <p:sp>
        <p:nvSpPr>
          <p:cNvPr id="5" name="Text 1"/>
          <p:cNvSpPr/>
          <p:nvPr/>
        </p:nvSpPr>
        <p:spPr>
          <a:xfrm>
            <a:off x="1371600" y="1905770"/>
            <a:ext cx="6400800" cy="688971"/>
          </a:xfrm>
          <a:prstGeom prst="rect">
            <a:avLst/>
          </a:prstGeom>
          <a:noFill/>
          <a:ln/>
        </p:spPr>
        <p:txBody>
          <a:bodyPr wrap="square" lIns="95250" tIns="95250" rIns="95250" bIns="95250" rtlCol="0" anchor="t">
            <a:spAutoFit/>
          </a:bodyPr>
          <a:lstStyle/>
          <a:p>
            <a:pPr algn="ctr">
              <a:lnSpc>
                <a:spcPct val="80000"/>
              </a:lnSpc>
              <a:spcBef>
                <a:spcPts val="375"/>
              </a:spcBef>
            </a:pPr>
            <a:r>
              <a:rPr lang="en-US" sz="2000" b="1" dirty="0">
                <a:solidFill>
                  <a:srgbClr val="FFFFFF"/>
                </a:solidFill>
                <a:latin typeface="Arial" pitchFamily="34" charset="0"/>
                <a:ea typeface="Arial" pitchFamily="34" charset="-122"/>
                <a:cs typeface="Arial" pitchFamily="34" charset="-120"/>
              </a:rPr>
              <a:t>Services related activities/regulations that affect trade in Agriculture and food products</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flipV="1">
            <a:off x="5942880" y="0"/>
            <a:ext cx="3201120" cy="5143500"/>
          </a:xfrm>
          <a:prstGeom prst="rect">
            <a:avLst/>
          </a:prstGeom>
        </p:spPr>
      </p:pic>
      <p:sp>
        <p:nvSpPr>
          <p:cNvPr id="3" name="Shape 0"/>
          <p:cNvSpPr/>
          <p:nvPr/>
        </p:nvSpPr>
        <p:spPr>
          <a:xfrm>
            <a:off x="5942880" y="0"/>
            <a:ext cx="3201120" cy="5143500"/>
          </a:xfrm>
          <a:custGeom>
            <a:avLst/>
            <a:gdLst/>
            <a:ahLst/>
            <a:cxnLst/>
            <a:rect l="l" t="t" r="r" b="b"/>
            <a:pathLst>
              <a:path w="3201120" h="5143500">
                <a:moveTo>
                  <a:pt x="0" y="0"/>
                </a:moveTo>
                <a:lnTo>
                  <a:pt x="3201120" y="0"/>
                </a:lnTo>
                <a:lnTo>
                  <a:pt x="3201120" y="5143500"/>
                </a:lnTo>
                <a:lnTo>
                  <a:pt x="0" y="5143500"/>
                </a:lnTo>
                <a:close/>
              </a:path>
            </a:pathLst>
          </a:custGeom>
          <a:solidFill>
            <a:srgbClr val="000000">
              <a:alpha val="40000"/>
            </a:srgbClr>
          </a:solidFill>
          <a:ln/>
        </p:spPr>
        <p:txBody>
          <a:bodyPr/>
          <a:lstStyle/>
          <a:p>
            <a:endParaRPr lang="en-US"/>
          </a:p>
        </p:txBody>
      </p:sp>
      <p:sp>
        <p:nvSpPr>
          <p:cNvPr id="4" name="Text 1"/>
          <p:cNvSpPr/>
          <p:nvPr/>
        </p:nvSpPr>
        <p:spPr>
          <a:xfrm>
            <a:off x="457200" y="228600"/>
            <a:ext cx="8229600" cy="417678"/>
          </a:xfrm>
          <a:prstGeom prst="rect">
            <a:avLst/>
          </a:prstGeom>
          <a:noFill/>
          <a:ln/>
        </p:spPr>
        <p:txBody>
          <a:bodyPr wrap="square" lIns="95250" tIns="95250" rIns="95250" bIns="95250" rtlCol="0" anchor="t">
            <a:spAutoFit/>
          </a:bodyPr>
          <a:lstStyle/>
          <a:p>
            <a:pPr>
              <a:lnSpc>
                <a:spcPct val="80000"/>
              </a:lnSpc>
              <a:spcBef>
                <a:spcPts val="375"/>
              </a:spcBef>
            </a:pPr>
            <a:r>
              <a:rPr lang="en-US" b="1" dirty="0">
                <a:solidFill>
                  <a:srgbClr val="FFFFFF"/>
                </a:solidFill>
                <a:latin typeface="Arial" pitchFamily="34" charset="0"/>
                <a:ea typeface="Arial" pitchFamily="34" charset="-122"/>
                <a:cs typeface="Arial" pitchFamily="34" charset="-120"/>
              </a:rPr>
              <a:t>Trade in Services and Regulatory Requirements</a:t>
            </a:r>
            <a:endParaRPr lang="en-US" dirty="0"/>
          </a:p>
        </p:txBody>
      </p:sp>
      <p:sp>
        <p:nvSpPr>
          <p:cNvPr id="5" name="Shape 2"/>
          <p:cNvSpPr/>
          <p:nvPr/>
        </p:nvSpPr>
        <p:spPr>
          <a:xfrm>
            <a:off x="735665" y="2849549"/>
            <a:ext cx="0" cy="1914621"/>
          </a:xfrm>
          <a:custGeom>
            <a:avLst/>
            <a:gdLst/>
            <a:ahLst/>
            <a:cxnLst/>
            <a:rect l="l" t="t" r="r" b="b"/>
            <a:pathLst>
              <a:path h="1914621">
                <a:moveTo>
                  <a:pt x="0" y="1914621"/>
                </a:moveTo>
                <a:lnTo>
                  <a:pt x="0" y="0"/>
                </a:lnTo>
              </a:path>
            </a:pathLst>
          </a:custGeom>
          <a:noFill/>
          <a:ln w="19050">
            <a:solidFill>
              <a:srgbClr val="FFFFFF"/>
            </a:solidFill>
            <a:prstDash val="solid"/>
            <a:headEnd type="arrow"/>
            <a:tailEnd type="none"/>
          </a:ln>
        </p:spPr>
        <p:txBody>
          <a:bodyPr/>
          <a:lstStyle/>
          <a:p>
            <a:endParaRPr lang="en-US"/>
          </a:p>
        </p:txBody>
      </p:sp>
      <p:sp>
        <p:nvSpPr>
          <p:cNvPr id="6" name="Shape 3"/>
          <p:cNvSpPr/>
          <p:nvPr/>
        </p:nvSpPr>
        <p:spPr>
          <a:xfrm>
            <a:off x="332817" y="2438069"/>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7" name="Shape 4"/>
          <p:cNvSpPr/>
          <p:nvPr/>
        </p:nvSpPr>
        <p:spPr>
          <a:xfrm>
            <a:off x="2464955" y="934928"/>
            <a:ext cx="0" cy="1914621"/>
          </a:xfrm>
          <a:custGeom>
            <a:avLst/>
            <a:gdLst/>
            <a:ahLst/>
            <a:cxnLst/>
            <a:rect l="l" t="t" r="r" b="b"/>
            <a:pathLst>
              <a:path h="1914621">
                <a:moveTo>
                  <a:pt x="0" y="1914621"/>
                </a:moveTo>
                <a:lnTo>
                  <a:pt x="0" y="0"/>
                </a:lnTo>
              </a:path>
            </a:pathLst>
          </a:custGeom>
          <a:noFill/>
          <a:ln w="19050">
            <a:solidFill>
              <a:srgbClr val="823DCD"/>
            </a:solidFill>
            <a:prstDash val="solid"/>
            <a:headEnd type="none"/>
            <a:tailEnd type="arrow"/>
          </a:ln>
        </p:spPr>
        <p:txBody>
          <a:bodyPr/>
          <a:lstStyle/>
          <a:p>
            <a:endParaRPr lang="en-US"/>
          </a:p>
        </p:txBody>
      </p:sp>
      <p:sp>
        <p:nvSpPr>
          <p:cNvPr id="8" name="Shape 5"/>
          <p:cNvSpPr/>
          <p:nvPr/>
        </p:nvSpPr>
        <p:spPr>
          <a:xfrm>
            <a:off x="2063788" y="2438069"/>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000000"/>
          </a:solidFill>
          <a:ln w="19050">
            <a:solidFill>
              <a:srgbClr val="823DCD"/>
            </a:solidFill>
            <a:prstDash val="solid"/>
          </a:ln>
        </p:spPr>
        <p:txBody>
          <a:bodyPr/>
          <a:lstStyle/>
          <a:p>
            <a:endParaRPr lang="en-US"/>
          </a:p>
        </p:txBody>
      </p:sp>
      <p:sp>
        <p:nvSpPr>
          <p:cNvPr id="9" name="Shape 6"/>
          <p:cNvSpPr/>
          <p:nvPr/>
        </p:nvSpPr>
        <p:spPr>
          <a:xfrm>
            <a:off x="4230551" y="2849549"/>
            <a:ext cx="0" cy="1914621"/>
          </a:xfrm>
          <a:custGeom>
            <a:avLst/>
            <a:gdLst/>
            <a:ahLst/>
            <a:cxnLst/>
            <a:rect l="l" t="t" r="r" b="b"/>
            <a:pathLst>
              <a:path h="1914621">
                <a:moveTo>
                  <a:pt x="0" y="1914621"/>
                </a:moveTo>
                <a:lnTo>
                  <a:pt x="0" y="0"/>
                </a:lnTo>
              </a:path>
            </a:pathLst>
          </a:custGeom>
          <a:noFill/>
          <a:ln w="19050">
            <a:solidFill>
              <a:srgbClr val="FFFFFF"/>
            </a:solidFill>
            <a:prstDash val="solid"/>
            <a:headEnd type="arrow"/>
            <a:tailEnd type="none"/>
          </a:ln>
        </p:spPr>
        <p:txBody>
          <a:bodyPr/>
          <a:lstStyle/>
          <a:p>
            <a:endParaRPr lang="en-US"/>
          </a:p>
        </p:txBody>
      </p:sp>
      <p:sp>
        <p:nvSpPr>
          <p:cNvPr id="10" name="Shape 7"/>
          <p:cNvSpPr/>
          <p:nvPr/>
        </p:nvSpPr>
        <p:spPr>
          <a:xfrm>
            <a:off x="3794760" y="2438069"/>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11" name="Shape 8"/>
          <p:cNvSpPr/>
          <p:nvPr/>
        </p:nvSpPr>
        <p:spPr>
          <a:xfrm>
            <a:off x="5928579" y="934928"/>
            <a:ext cx="0" cy="1914621"/>
          </a:xfrm>
          <a:custGeom>
            <a:avLst/>
            <a:gdLst/>
            <a:ahLst/>
            <a:cxnLst/>
            <a:rect l="l" t="t" r="r" b="b"/>
            <a:pathLst>
              <a:path h="1914621">
                <a:moveTo>
                  <a:pt x="0" y="1914621"/>
                </a:moveTo>
                <a:lnTo>
                  <a:pt x="0" y="0"/>
                </a:lnTo>
              </a:path>
            </a:pathLst>
          </a:custGeom>
          <a:noFill/>
          <a:ln w="19050">
            <a:solidFill>
              <a:srgbClr val="72349D"/>
            </a:solidFill>
            <a:prstDash val="solid"/>
            <a:headEnd type="none"/>
            <a:tailEnd type="arrow"/>
          </a:ln>
        </p:spPr>
        <p:txBody>
          <a:bodyPr/>
          <a:lstStyle/>
          <a:p>
            <a:endParaRPr lang="en-US"/>
          </a:p>
        </p:txBody>
      </p:sp>
      <p:sp>
        <p:nvSpPr>
          <p:cNvPr id="12" name="Shape 9"/>
          <p:cNvSpPr/>
          <p:nvPr/>
        </p:nvSpPr>
        <p:spPr>
          <a:xfrm>
            <a:off x="5525732" y="2438069"/>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000000"/>
          </a:solidFill>
          <a:ln w="19050">
            <a:solidFill>
              <a:srgbClr val="72349D"/>
            </a:solidFill>
            <a:prstDash val="solid"/>
          </a:ln>
        </p:spPr>
        <p:txBody>
          <a:bodyPr/>
          <a:lstStyle/>
          <a:p>
            <a:endParaRPr lang="en-US"/>
          </a:p>
        </p:txBody>
      </p:sp>
      <p:sp>
        <p:nvSpPr>
          <p:cNvPr id="13" name="Text 10"/>
          <p:cNvSpPr/>
          <p:nvPr/>
        </p:nvSpPr>
        <p:spPr>
          <a:xfrm>
            <a:off x="933200" y="2575229"/>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1</a:t>
            </a:r>
            <a:endParaRPr lang="en-US" sz="1500" dirty="0"/>
          </a:p>
        </p:txBody>
      </p:sp>
      <p:sp>
        <p:nvSpPr>
          <p:cNvPr id="14" name="Text 11"/>
          <p:cNvSpPr/>
          <p:nvPr/>
        </p:nvSpPr>
        <p:spPr>
          <a:xfrm>
            <a:off x="2664171" y="2575229"/>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823DCD"/>
                </a:solidFill>
                <a:latin typeface="Arial" pitchFamily="34" charset="0"/>
                <a:ea typeface="Arial" pitchFamily="34" charset="-122"/>
                <a:cs typeface="Arial" pitchFamily="34" charset="-120"/>
              </a:rPr>
              <a:t>2</a:t>
            </a:r>
            <a:endParaRPr lang="en-US" sz="1500" dirty="0"/>
          </a:p>
        </p:txBody>
      </p:sp>
      <p:sp>
        <p:nvSpPr>
          <p:cNvPr id="15" name="Text 12"/>
          <p:cNvSpPr/>
          <p:nvPr/>
        </p:nvSpPr>
        <p:spPr>
          <a:xfrm>
            <a:off x="4428086" y="2575229"/>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3</a:t>
            </a:r>
            <a:endParaRPr lang="en-US" sz="1500" dirty="0"/>
          </a:p>
        </p:txBody>
      </p:sp>
      <p:sp>
        <p:nvSpPr>
          <p:cNvPr id="16" name="Text 13"/>
          <p:cNvSpPr/>
          <p:nvPr/>
        </p:nvSpPr>
        <p:spPr>
          <a:xfrm>
            <a:off x="6126114" y="2575229"/>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823DCD"/>
                </a:solidFill>
                <a:latin typeface="Arial" pitchFamily="34" charset="0"/>
                <a:ea typeface="Arial" pitchFamily="34" charset="-122"/>
                <a:cs typeface="Arial" pitchFamily="34" charset="-120"/>
              </a:rPr>
              <a:t>4</a:t>
            </a:r>
            <a:endParaRPr lang="en-US" sz="1500" dirty="0"/>
          </a:p>
        </p:txBody>
      </p:sp>
      <p:sp>
        <p:nvSpPr>
          <p:cNvPr id="17" name="Text 14"/>
          <p:cNvSpPr/>
          <p:nvPr/>
        </p:nvSpPr>
        <p:spPr>
          <a:xfrm>
            <a:off x="735665" y="3261029"/>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200" dirty="0">
                <a:solidFill>
                  <a:srgbClr val="FFFFFF"/>
                </a:solidFill>
                <a:latin typeface="Arial" pitchFamily="34" charset="0"/>
                <a:ea typeface="Arial" pitchFamily="34" charset="-122"/>
                <a:cs typeface="Arial" pitchFamily="34" charset="-120"/>
              </a:rPr>
              <a:t>Licensing Requirements and Procedures</a:t>
            </a:r>
            <a:endParaRPr lang="en-US" sz="1500" dirty="0"/>
          </a:p>
        </p:txBody>
      </p:sp>
      <p:sp>
        <p:nvSpPr>
          <p:cNvPr id="18" name="Text 15"/>
          <p:cNvSpPr/>
          <p:nvPr/>
        </p:nvSpPr>
        <p:spPr>
          <a:xfrm>
            <a:off x="735665" y="3602442"/>
            <a:ext cx="2926080" cy="128016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Agricultural exporters and importers often need to obtain specific licenses to legally trade their products. These licenses ensure that the businesses comply with national and international trade laws.</a:t>
            </a:r>
            <a:endParaRPr lang="en-US" sz="1500" dirty="0"/>
          </a:p>
        </p:txBody>
      </p:sp>
      <p:sp>
        <p:nvSpPr>
          <p:cNvPr id="19" name="Text 16"/>
          <p:cNvSpPr/>
          <p:nvPr/>
        </p:nvSpPr>
        <p:spPr>
          <a:xfrm>
            <a:off x="2481657" y="842735"/>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200" dirty="0">
                <a:solidFill>
                  <a:srgbClr val="FFFFFF"/>
                </a:solidFill>
                <a:latin typeface="Arial" pitchFamily="34" charset="0"/>
                <a:ea typeface="Arial" pitchFamily="34" charset="-122"/>
                <a:cs typeface="Arial" pitchFamily="34" charset="-120"/>
              </a:rPr>
              <a:t>Technical Standards and Regulations</a:t>
            </a:r>
            <a:endParaRPr lang="en-US" sz="1500" dirty="0"/>
          </a:p>
        </p:txBody>
      </p:sp>
      <p:sp>
        <p:nvSpPr>
          <p:cNvPr id="20" name="Text 17"/>
          <p:cNvSpPr/>
          <p:nvPr/>
        </p:nvSpPr>
        <p:spPr>
          <a:xfrm>
            <a:off x="2481682" y="1184148"/>
            <a:ext cx="2926080" cy="1097280"/>
          </a:xfrm>
          <a:prstGeom prst="rect">
            <a:avLst/>
          </a:prstGeom>
          <a:noFill/>
          <a:ln/>
        </p:spPr>
        <p:txBody>
          <a:bodyPr wrap="square" lIns="95250" tIns="95250" rIns="95250" bIns="95250" rtlCol="0" anchor="t">
            <a:spAutoFit/>
          </a:bodyPr>
          <a:lstStyle/>
          <a:p>
            <a:pPr>
              <a:lnSpc>
                <a:spcPct val="80000"/>
              </a:lnSpc>
              <a:spcBef>
                <a:spcPts val="375"/>
              </a:spcBef>
            </a:pPr>
            <a:r>
              <a:rPr lang="en-US" sz="900" b="1" dirty="0">
                <a:solidFill>
                  <a:srgbClr val="FFFFFF"/>
                </a:solidFill>
                <a:latin typeface="Arial" pitchFamily="34" charset="0"/>
                <a:ea typeface="Arial" pitchFamily="34" charset="-122"/>
                <a:cs typeface="Arial" pitchFamily="34" charset="-120"/>
              </a:rPr>
              <a:t>(SPS) Measures</a:t>
            </a:r>
            <a:r>
              <a:rPr lang="en-US" sz="900" dirty="0">
                <a:solidFill>
                  <a:srgbClr val="FFFFFF"/>
                </a:solidFill>
                <a:latin typeface="Arial" pitchFamily="34" charset="0"/>
                <a:ea typeface="Arial" pitchFamily="34" charset="-122"/>
                <a:cs typeface="Arial" pitchFamily="34" charset="-120"/>
              </a:rPr>
              <a:t> protect human, animal, and plant health from risks arising from imported goods. SPS regulations require strict adherence to food safety standards, pest control measures, and animal health standards.</a:t>
            </a:r>
            <a:endParaRPr lang="en-US" sz="1500" dirty="0"/>
          </a:p>
        </p:txBody>
      </p:sp>
      <p:sp>
        <p:nvSpPr>
          <p:cNvPr id="21" name="Text 18"/>
          <p:cNvSpPr/>
          <p:nvPr/>
        </p:nvSpPr>
        <p:spPr>
          <a:xfrm>
            <a:off x="4230551" y="3261029"/>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200" dirty="0">
                <a:solidFill>
                  <a:srgbClr val="FFFFFF"/>
                </a:solidFill>
                <a:latin typeface="Arial" pitchFamily="34" charset="0"/>
                <a:ea typeface="Arial" pitchFamily="34" charset="-122"/>
                <a:cs typeface="Arial" pitchFamily="34" charset="-120"/>
              </a:rPr>
              <a:t>Technical Barriers to Trade</a:t>
            </a:r>
            <a:endParaRPr lang="en-US" sz="1500" dirty="0"/>
          </a:p>
        </p:txBody>
      </p:sp>
      <p:sp>
        <p:nvSpPr>
          <p:cNvPr id="22" name="Text 19"/>
          <p:cNvSpPr/>
          <p:nvPr/>
        </p:nvSpPr>
        <p:spPr>
          <a:xfrm>
            <a:off x="4230551" y="3602442"/>
            <a:ext cx="2926080" cy="1280160"/>
          </a:xfrm>
          <a:prstGeom prst="rect">
            <a:avLst/>
          </a:prstGeom>
          <a:noFill/>
          <a:ln/>
        </p:spPr>
        <p:txBody>
          <a:bodyPr wrap="square" lIns="95250" tIns="95250" rIns="95250" bIns="95250" rtlCol="0" anchor="t">
            <a:spAutoFit/>
          </a:bodyPr>
          <a:lstStyle/>
          <a:p>
            <a:pPr>
              <a:lnSpc>
                <a:spcPct val="120000"/>
              </a:lnSpc>
              <a:spcBef>
                <a:spcPts val="750"/>
              </a:spcBef>
            </a:pPr>
            <a:r>
              <a:rPr lang="en-US" sz="900" dirty="0">
                <a:solidFill>
                  <a:srgbClr val="FFFFFF"/>
                </a:solidFill>
                <a:latin typeface="Arial" pitchFamily="34" charset="0"/>
                <a:ea typeface="Arial" pitchFamily="34" charset="-122"/>
                <a:cs typeface="Arial" pitchFamily="34" charset="-120"/>
              </a:rPr>
              <a:t>Countries establish technical regulations and standards to ensure product quality and safety. These include labeling requirements, packaging standards, and nutritional information disclosures.</a:t>
            </a:r>
            <a:endParaRPr lang="en-US" sz="1500" dirty="0"/>
          </a:p>
        </p:txBody>
      </p:sp>
      <p:sp>
        <p:nvSpPr>
          <p:cNvPr id="23" name="Text 20"/>
          <p:cNvSpPr/>
          <p:nvPr/>
        </p:nvSpPr>
        <p:spPr>
          <a:xfrm>
            <a:off x="5928970" y="842735"/>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500" dirty="0">
                <a:solidFill>
                  <a:srgbClr val="FFFFFF"/>
                </a:solidFill>
                <a:latin typeface="Arial" pitchFamily="34" charset="0"/>
                <a:ea typeface="Arial" pitchFamily="34" charset="-122"/>
                <a:cs typeface="Arial" pitchFamily="34" charset="-120"/>
              </a:rPr>
              <a:t>Quality and Safety Standards</a:t>
            </a:r>
            <a:endParaRPr lang="en-US" sz="1500" dirty="0"/>
          </a:p>
        </p:txBody>
      </p:sp>
      <p:sp>
        <p:nvSpPr>
          <p:cNvPr id="24" name="Text 21"/>
          <p:cNvSpPr/>
          <p:nvPr/>
        </p:nvSpPr>
        <p:spPr>
          <a:xfrm>
            <a:off x="5928579" y="1184148"/>
            <a:ext cx="2926080" cy="914400"/>
          </a:xfrm>
          <a:prstGeom prst="rect">
            <a:avLst/>
          </a:prstGeom>
          <a:noFill/>
          <a:ln/>
        </p:spPr>
        <p:txBody>
          <a:bodyPr wrap="square" lIns="95250" tIns="95250" rIns="95250" bIns="95250" rtlCol="0" anchor="t">
            <a:spAutoFit/>
          </a:bodyPr>
          <a:lstStyle/>
          <a:p>
            <a:pPr>
              <a:lnSpc>
                <a:spcPct val="80000"/>
              </a:lnSpc>
              <a:spcBef>
                <a:spcPts val="375"/>
              </a:spcBef>
            </a:pPr>
            <a:r>
              <a:rPr lang="en-US" sz="900" dirty="0">
                <a:solidFill>
                  <a:srgbClr val="FFFFFF"/>
                </a:solidFill>
                <a:latin typeface="Arial" pitchFamily="34" charset="0"/>
                <a:ea typeface="Arial" pitchFamily="34" charset="-122"/>
                <a:cs typeface="Arial" pitchFamily="34" charset="-120"/>
              </a:rPr>
              <a:t>Compliance with standards such as ISO 22000 for food safety management and HACCP (Hazard Analysis Critical Control Point) is often mandatory for accessing international markets.</a:t>
            </a:r>
            <a:endParaRPr lang="en-US" sz="1500" dirty="0"/>
          </a:p>
        </p:txBody>
      </p:sp>
      <p:sp>
        <p:nvSpPr>
          <p:cNvPr id="25" name="Text 22"/>
          <p:cNvSpPr/>
          <p:nvPr/>
        </p:nvSpPr>
        <p:spPr>
          <a:xfrm>
            <a:off x="7717426" y="2571750"/>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823DCD"/>
                </a:solidFill>
                <a:latin typeface="Arial" pitchFamily="34" charset="0"/>
                <a:ea typeface="Arial" pitchFamily="34" charset="-122"/>
                <a:cs typeface="Arial" pitchFamily="34" charset="-120"/>
              </a:rPr>
              <a:t>4</a:t>
            </a:r>
            <a:endParaRPr lang="en-US" sz="1500" dirty="0"/>
          </a:p>
        </p:txBody>
      </p:sp>
      <p:sp>
        <p:nvSpPr>
          <p:cNvPr id="26" name="Text 23"/>
          <p:cNvSpPr/>
          <p:nvPr/>
        </p:nvSpPr>
        <p:spPr>
          <a:xfrm>
            <a:off x="7235415" y="3078149"/>
            <a:ext cx="2329818" cy="73152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Arial" pitchFamily="34" charset="0"/>
                <a:ea typeface="Arial" pitchFamily="34" charset="-122"/>
                <a:cs typeface="Arial" pitchFamily="34" charset="-120"/>
              </a:rPr>
              <a:t>Conformity Assessment Procedures</a:t>
            </a:r>
            <a:endParaRPr lang="en-US" sz="1500" dirty="0"/>
          </a:p>
        </p:txBody>
      </p:sp>
      <p:sp>
        <p:nvSpPr>
          <p:cNvPr id="27" name="Text 24"/>
          <p:cNvSpPr/>
          <p:nvPr/>
        </p:nvSpPr>
        <p:spPr>
          <a:xfrm>
            <a:off x="7230171" y="3555984"/>
            <a:ext cx="1913829" cy="155448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Exporters must undergo conformity assessments, including testing, certification, and inspection, to demonstrate compliance with technical standards.</a:t>
            </a:r>
            <a:endParaRPr lang="en-US" sz="1500" dirty="0"/>
          </a:p>
        </p:txBody>
      </p:sp>
      <p:sp>
        <p:nvSpPr>
          <p:cNvPr id="28" name="Shape 25"/>
          <p:cNvSpPr/>
          <p:nvPr/>
        </p:nvSpPr>
        <p:spPr>
          <a:xfrm>
            <a:off x="7230171" y="2438069"/>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29" name="Shape 26"/>
          <p:cNvSpPr/>
          <p:nvPr/>
        </p:nvSpPr>
        <p:spPr>
          <a:xfrm>
            <a:off x="7230171" y="2777401"/>
            <a:ext cx="0" cy="1914621"/>
          </a:xfrm>
          <a:custGeom>
            <a:avLst/>
            <a:gdLst/>
            <a:ahLst/>
            <a:cxnLst/>
            <a:rect l="l" t="t" r="r" b="b"/>
            <a:pathLst>
              <a:path h="1914621">
                <a:moveTo>
                  <a:pt x="0" y="1914621"/>
                </a:moveTo>
                <a:lnTo>
                  <a:pt x="0" y="0"/>
                </a:lnTo>
              </a:path>
            </a:pathLst>
          </a:custGeom>
          <a:noFill/>
          <a:ln w="19050">
            <a:solidFill>
              <a:srgbClr val="FFFFFF"/>
            </a:solidFill>
            <a:prstDash val="solid"/>
            <a:headEnd type="arrow"/>
            <a:tailEnd type="none"/>
          </a:ln>
        </p:spPr>
        <p:txBody>
          <a:bodyPr/>
          <a:lstStyle/>
          <a:p>
            <a:endParaRPr lang="en-US"/>
          </a:p>
        </p:txBody>
      </p:sp>
      <p:sp>
        <p:nvSpPr>
          <p:cNvPr id="30" name="Text 27"/>
          <p:cNvSpPr/>
          <p:nvPr/>
        </p:nvSpPr>
        <p:spPr>
          <a:xfrm>
            <a:off x="7910540" y="2571750"/>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5</a:t>
            </a:r>
            <a:endParaRPr lang="en-US" sz="1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3045392" y="776021"/>
            <a:ext cx="3006491" cy="2468880"/>
          </a:xfrm>
          <a:custGeom>
            <a:avLst/>
            <a:gdLst/>
            <a:ahLst/>
            <a:cxnLst/>
            <a:rect l="l" t="t" r="r" b="b"/>
            <a:pathLst>
              <a:path w="3006491" h="2468880">
                <a:moveTo>
                  <a:pt x="159471" y="0"/>
                </a:moveTo>
                <a:lnTo>
                  <a:pt x="2847020" y="0"/>
                </a:lnTo>
                <a:quadBezTo>
                  <a:pt x="3006491" y="0"/>
                  <a:pt x="3006491" y="159471"/>
                </a:quadBezTo>
                <a:lnTo>
                  <a:pt x="3006491" y="2309409"/>
                </a:lnTo>
                <a:quadBezTo>
                  <a:pt x="3006491" y="2468880"/>
                  <a:pt x="2847020" y="2468880"/>
                </a:quadBezTo>
                <a:lnTo>
                  <a:pt x="159471" y="2468880"/>
                </a:lnTo>
                <a:quadBezTo>
                  <a:pt x="0" y="2468880"/>
                  <a:pt x="0" y="2309409"/>
                </a:quadBezTo>
                <a:lnTo>
                  <a:pt x="0" y="159471"/>
                </a:lnTo>
                <a:quadBezTo>
                  <a:pt x="0" y="0"/>
                  <a:pt x="159471" y="0"/>
                </a:quadBezTo>
                <a:close/>
              </a:path>
            </a:pathLst>
          </a:custGeom>
          <a:solidFill>
            <a:srgbClr val="72349D"/>
          </a:solidFill>
          <a:ln/>
        </p:spPr>
        <p:txBody>
          <a:bodyPr/>
          <a:lstStyle/>
          <a:p>
            <a:endParaRPr lang="en-US"/>
          </a:p>
        </p:txBody>
      </p:sp>
      <p:pic>
        <p:nvPicPr>
          <p:cNvPr id="3"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flipV="1">
            <a:off x="-4438" y="3658383"/>
            <a:ext cx="9148438" cy="1485117"/>
          </a:xfrm>
          <a:prstGeom prst="rect">
            <a:avLst/>
          </a:prstGeom>
        </p:spPr>
      </p:pic>
      <p:sp>
        <p:nvSpPr>
          <p:cNvPr id="4" name="Shape 1"/>
          <p:cNvSpPr/>
          <p:nvPr/>
        </p:nvSpPr>
        <p:spPr>
          <a:xfrm>
            <a:off x="-4438" y="3658383"/>
            <a:ext cx="9148438" cy="1485117"/>
          </a:xfrm>
          <a:custGeom>
            <a:avLst/>
            <a:gdLst/>
            <a:ahLst/>
            <a:cxnLst/>
            <a:rect l="l" t="t" r="r" b="b"/>
            <a:pathLst>
              <a:path w="9148438" h="1485117">
                <a:moveTo>
                  <a:pt x="0" y="0"/>
                </a:moveTo>
                <a:lnTo>
                  <a:pt x="9148438" y="0"/>
                </a:lnTo>
                <a:lnTo>
                  <a:pt x="9148438" y="1485117"/>
                </a:lnTo>
                <a:lnTo>
                  <a:pt x="0" y="1485117"/>
                </a:lnTo>
                <a:close/>
              </a:path>
            </a:pathLst>
          </a:custGeom>
          <a:solidFill>
            <a:srgbClr val="000000">
              <a:alpha val="40000"/>
            </a:srgbClr>
          </a:solidFill>
          <a:ln/>
        </p:spPr>
        <p:txBody>
          <a:bodyPr/>
          <a:lstStyle/>
          <a:p>
            <a:endParaRPr lang="en-US"/>
          </a:p>
        </p:txBody>
      </p:sp>
      <p:sp>
        <p:nvSpPr>
          <p:cNvPr id="5" name="Text 2"/>
          <p:cNvSpPr/>
          <p:nvPr/>
        </p:nvSpPr>
        <p:spPr>
          <a:xfrm>
            <a:off x="302192" y="91527"/>
            <a:ext cx="5486400" cy="500778"/>
          </a:xfrm>
          <a:prstGeom prst="rect">
            <a:avLst/>
          </a:prstGeom>
          <a:noFill/>
          <a:ln/>
        </p:spPr>
        <p:txBody>
          <a:bodyPr wrap="square" lIns="95250" tIns="95250" rIns="95250" bIns="95250" rtlCol="0" anchor="t">
            <a:spAutoFit/>
          </a:bodyPr>
          <a:lstStyle/>
          <a:p>
            <a:pPr>
              <a:lnSpc>
                <a:spcPct val="120000"/>
              </a:lnSpc>
              <a:spcBef>
                <a:spcPts val="375"/>
              </a:spcBef>
            </a:pPr>
            <a:r>
              <a:rPr lang="en-US" b="1" dirty="0">
                <a:solidFill>
                  <a:srgbClr val="FFFFFF"/>
                </a:solidFill>
                <a:latin typeface="Arial" pitchFamily="34" charset="0"/>
                <a:ea typeface="Arial" pitchFamily="34" charset="-122"/>
                <a:cs typeface="Arial" pitchFamily="34" charset="-120"/>
              </a:rPr>
              <a:t>Strategies for Compliance and Best Practices</a:t>
            </a:r>
            <a:endParaRPr lang="en-US" dirty="0"/>
          </a:p>
        </p:txBody>
      </p:sp>
      <p:sp>
        <p:nvSpPr>
          <p:cNvPr id="6" name="Text 3"/>
          <p:cNvSpPr/>
          <p:nvPr/>
        </p:nvSpPr>
        <p:spPr>
          <a:xfrm>
            <a:off x="202157" y="776021"/>
            <a:ext cx="2949661" cy="2743200"/>
          </a:xfrm>
          <a:prstGeom prst="rect">
            <a:avLst/>
          </a:prstGeom>
          <a:noFill/>
          <a:ln/>
        </p:spPr>
        <p:txBody>
          <a:bodyPr wrap="square" lIns="95250" tIns="95250" rIns="95250" bIns="95250" rtlCol="0" anchor="t">
            <a:spAutoFit/>
          </a:bodyPr>
          <a:lstStyle/>
          <a:p>
            <a:pPr>
              <a:lnSpc>
                <a:spcPct val="120000"/>
              </a:lnSpc>
              <a:spcBef>
                <a:spcPts val="375"/>
              </a:spcBef>
            </a:pPr>
            <a:r>
              <a:rPr lang="en-US" sz="1100" b="1" dirty="0">
                <a:solidFill>
                  <a:srgbClr val="FFFFFF"/>
                </a:solidFill>
                <a:latin typeface="Arial" pitchFamily="34" charset="0"/>
                <a:ea typeface="Arial" pitchFamily="34" charset="-122"/>
                <a:cs typeface="Arial" pitchFamily="34" charset="-120"/>
              </a:rPr>
              <a:t>Understanding Regulatory Requirements: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Research and Knowledge: Exporters should stay informed about the regulatory requirements of target markets, including licensing, SPS measures, and TBT.</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Consultation Services: Engaging with trade consultants or regulatory experts can provide valuable insights and guidance on navigating complex regulatory landscapes.</a:t>
            </a:r>
            <a:endParaRPr lang="en-US" sz="1500" dirty="0"/>
          </a:p>
        </p:txBody>
      </p:sp>
      <p:sp>
        <p:nvSpPr>
          <p:cNvPr id="7" name="Text 4"/>
          <p:cNvSpPr/>
          <p:nvPr/>
        </p:nvSpPr>
        <p:spPr>
          <a:xfrm>
            <a:off x="3045392" y="776021"/>
            <a:ext cx="3217029" cy="2468880"/>
          </a:xfrm>
          <a:prstGeom prst="rect">
            <a:avLst/>
          </a:prstGeom>
          <a:noFill/>
          <a:ln/>
        </p:spPr>
        <p:txBody>
          <a:bodyPr wrap="square" lIns="95250" tIns="95250" rIns="95250" bIns="95250" rtlCol="0" anchor="t">
            <a:spAutoFit/>
          </a:bodyPr>
          <a:lstStyle/>
          <a:p>
            <a:pPr>
              <a:lnSpc>
                <a:spcPct val="120000"/>
              </a:lnSpc>
              <a:spcBef>
                <a:spcPts val="375"/>
              </a:spcBef>
            </a:pPr>
            <a:r>
              <a:rPr lang="en-US" sz="1100" b="1" dirty="0">
                <a:solidFill>
                  <a:srgbClr val="FFFFFF"/>
                </a:solidFill>
                <a:latin typeface="Arial" pitchFamily="34" charset="0"/>
                <a:ea typeface="Arial" pitchFamily="34" charset="-122"/>
                <a:cs typeface="Arial" pitchFamily="34" charset="-120"/>
              </a:rPr>
              <a:t>Efficient Licensing and Certification Processes: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Streamlined Procedures: Governments can implement streamlined licensing and certification processes to reduce bureaucratic hurdles and expedite approvals.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Online Portals: Establishing online portals for licensing applications and renewals can enhance efficiency and transparency.</a:t>
            </a:r>
            <a:endParaRPr lang="en-US" sz="1500" dirty="0"/>
          </a:p>
        </p:txBody>
      </p:sp>
      <p:sp>
        <p:nvSpPr>
          <p:cNvPr id="8" name="Text 5"/>
          <p:cNvSpPr/>
          <p:nvPr/>
        </p:nvSpPr>
        <p:spPr>
          <a:xfrm>
            <a:off x="6262421" y="776021"/>
            <a:ext cx="2904012" cy="2743200"/>
          </a:xfrm>
          <a:prstGeom prst="rect">
            <a:avLst/>
          </a:prstGeom>
          <a:noFill/>
          <a:ln/>
        </p:spPr>
        <p:txBody>
          <a:bodyPr wrap="square" lIns="95250" tIns="95250" rIns="95250" bIns="95250" rtlCol="0" anchor="t">
            <a:spAutoFit/>
          </a:bodyPr>
          <a:lstStyle/>
          <a:p>
            <a:pPr>
              <a:lnSpc>
                <a:spcPct val="120000"/>
              </a:lnSpc>
              <a:spcBef>
                <a:spcPts val="375"/>
              </a:spcBef>
            </a:pPr>
            <a:r>
              <a:rPr lang="en-US" sz="1100" b="1" dirty="0">
                <a:solidFill>
                  <a:srgbClr val="FFFFFF"/>
                </a:solidFill>
                <a:latin typeface="Arial" pitchFamily="34" charset="0"/>
                <a:ea typeface="Arial" pitchFamily="34" charset="-122"/>
                <a:cs typeface="Arial" pitchFamily="34" charset="-120"/>
              </a:rPr>
              <a:t>Building Compliance Infrastructure:</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Quality Control Systems: Implementing robust quality control systems such as ISO 22000 and HACCP can help ensure compliance with international standards.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Regular Audits and Inspections: Conducting regular internal audits and inspections can identify compliance gaps and facilitate corrective actions.</a:t>
            </a:r>
            <a:endParaRPr lang="en-US" sz="1500" dirty="0"/>
          </a:p>
        </p:txBody>
      </p:sp>
      <p:sp>
        <p:nvSpPr>
          <p:cNvPr id="9" name="Shape 6"/>
          <p:cNvSpPr/>
          <p:nvPr/>
        </p:nvSpPr>
        <p:spPr>
          <a:xfrm>
            <a:off x="717567" y="3800996"/>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10" name="Shape 7"/>
          <p:cNvSpPr/>
          <p:nvPr/>
        </p:nvSpPr>
        <p:spPr>
          <a:xfrm>
            <a:off x="3563660" y="3800996"/>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000000"/>
          </a:solidFill>
          <a:ln w="19050">
            <a:solidFill>
              <a:srgbClr val="823DCD"/>
            </a:solidFill>
            <a:prstDash val="solid"/>
          </a:ln>
        </p:spPr>
        <p:txBody>
          <a:bodyPr/>
          <a:lstStyle/>
          <a:p>
            <a:endParaRPr lang="en-US"/>
          </a:p>
        </p:txBody>
      </p:sp>
      <p:sp>
        <p:nvSpPr>
          <p:cNvPr id="11" name="Shape 8"/>
          <p:cNvSpPr/>
          <p:nvPr/>
        </p:nvSpPr>
        <p:spPr>
          <a:xfrm>
            <a:off x="6397659" y="3800996"/>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12" name="Text 9"/>
          <p:cNvSpPr/>
          <p:nvPr/>
        </p:nvSpPr>
        <p:spPr>
          <a:xfrm>
            <a:off x="1335538" y="3938156"/>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1</a:t>
            </a:r>
            <a:endParaRPr lang="en-US" sz="1500" dirty="0"/>
          </a:p>
        </p:txBody>
      </p:sp>
      <p:sp>
        <p:nvSpPr>
          <p:cNvPr id="13" name="Text 10"/>
          <p:cNvSpPr/>
          <p:nvPr/>
        </p:nvSpPr>
        <p:spPr>
          <a:xfrm>
            <a:off x="4230551" y="3938156"/>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2</a:t>
            </a:r>
            <a:endParaRPr lang="en-US" sz="1500" dirty="0"/>
          </a:p>
        </p:txBody>
      </p:sp>
      <p:sp>
        <p:nvSpPr>
          <p:cNvPr id="14" name="Text 11"/>
          <p:cNvSpPr/>
          <p:nvPr/>
        </p:nvSpPr>
        <p:spPr>
          <a:xfrm>
            <a:off x="7031529" y="3938156"/>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3</a:t>
            </a:r>
            <a:endParaRPr lang="en-US" sz="1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261540" y="224098"/>
            <a:ext cx="5687203" cy="500778"/>
          </a:xfrm>
          <a:prstGeom prst="rect">
            <a:avLst/>
          </a:prstGeom>
          <a:noFill/>
          <a:ln/>
        </p:spPr>
        <p:txBody>
          <a:bodyPr wrap="square" lIns="95250" tIns="95250" rIns="95250" bIns="95250" rtlCol="0" anchor="t">
            <a:spAutoFit/>
          </a:bodyPr>
          <a:lstStyle/>
          <a:p>
            <a:pPr algn="ctr">
              <a:lnSpc>
                <a:spcPct val="120000"/>
              </a:lnSpc>
              <a:spcBef>
                <a:spcPts val="375"/>
              </a:spcBef>
            </a:pPr>
            <a:r>
              <a:rPr lang="en-US" b="1" dirty="0">
                <a:solidFill>
                  <a:srgbClr val="FFFFFF"/>
                </a:solidFill>
                <a:latin typeface="Arial" pitchFamily="34" charset="0"/>
                <a:ea typeface="Arial" pitchFamily="34" charset="-122"/>
                <a:cs typeface="Arial" pitchFamily="34" charset="-120"/>
              </a:rPr>
              <a:t>Anti-Competitive Practices and Agricultural Trade</a:t>
            </a:r>
            <a:endParaRPr lang="en-US" dirty="0"/>
          </a:p>
        </p:txBody>
      </p:sp>
      <p:sp>
        <p:nvSpPr>
          <p:cNvPr id="3" name="Text 1"/>
          <p:cNvSpPr/>
          <p:nvPr/>
        </p:nvSpPr>
        <p:spPr>
          <a:xfrm>
            <a:off x="896271" y="889285"/>
            <a:ext cx="7762292" cy="690767"/>
          </a:xfrm>
          <a:prstGeom prst="rect">
            <a:avLst/>
          </a:prstGeom>
          <a:noFill/>
          <a:ln/>
        </p:spPr>
        <p:txBody>
          <a:bodyPr wrap="square" lIns="95250" tIns="95250" rIns="95250" bIns="95250" rtlCol="0" anchor="t">
            <a:spAutoFit/>
          </a:bodyPr>
          <a:lstStyle/>
          <a:p>
            <a:pPr algn="ctr">
              <a:lnSpc>
                <a:spcPct val="120000"/>
              </a:lnSpc>
              <a:spcBef>
                <a:spcPts val="375"/>
              </a:spcBef>
            </a:pPr>
            <a:r>
              <a:rPr lang="en-US" sz="1400" dirty="0">
                <a:solidFill>
                  <a:srgbClr val="FF0000"/>
                </a:solidFill>
                <a:latin typeface="Arial" pitchFamily="34" charset="0"/>
                <a:ea typeface="Arial" pitchFamily="34" charset="-122"/>
                <a:cs typeface="Arial" pitchFamily="34" charset="-120"/>
              </a:rPr>
              <a:t>Anti-competitive practices can significantly hinder agricultural trade by creating unfair market conditions, restricting market access, and driving up costs</a:t>
            </a:r>
            <a:endParaRPr lang="en-US" sz="1500" dirty="0">
              <a:solidFill>
                <a:srgbClr val="FF0000"/>
              </a:solidFill>
            </a:endParaRPr>
          </a:p>
        </p:txBody>
      </p:sp>
      <p:sp>
        <p:nvSpPr>
          <p:cNvPr id="4" name="Shape 2"/>
          <p:cNvSpPr/>
          <p:nvPr/>
        </p:nvSpPr>
        <p:spPr>
          <a:xfrm>
            <a:off x="1174344" y="1759967"/>
            <a:ext cx="204564" cy="843826"/>
          </a:xfrm>
          <a:custGeom>
            <a:avLst/>
            <a:gdLst/>
            <a:ahLst/>
            <a:cxnLst/>
            <a:rect l="l" t="t" r="r" b="b"/>
            <a:pathLst>
              <a:path w="204564" h="843826">
                <a:moveTo>
                  <a:pt x="102282" y="843826"/>
                </a:moveTo>
                <a:lnTo>
                  <a:pt x="204564" y="421913"/>
                </a:lnTo>
                <a:lnTo>
                  <a:pt x="153423" y="421913"/>
                </a:lnTo>
                <a:lnTo>
                  <a:pt x="153423" y="0"/>
                </a:lnTo>
                <a:lnTo>
                  <a:pt x="51141" y="0"/>
                </a:lnTo>
                <a:lnTo>
                  <a:pt x="51141" y="421913"/>
                </a:lnTo>
                <a:lnTo>
                  <a:pt x="0" y="421913"/>
                </a:lnTo>
                <a:lnTo>
                  <a:pt x="102282" y="843826"/>
                </a:lnTo>
                <a:close/>
              </a:path>
            </a:pathLst>
          </a:custGeom>
          <a:solidFill>
            <a:srgbClr val="5B9BD5"/>
          </a:solidFill>
          <a:ln/>
        </p:spPr>
        <p:txBody>
          <a:bodyPr/>
          <a:lstStyle/>
          <a:p>
            <a:endParaRPr lang="en-US"/>
          </a:p>
        </p:txBody>
      </p:sp>
      <p:sp>
        <p:nvSpPr>
          <p:cNvPr id="5" name="Text 3"/>
          <p:cNvSpPr/>
          <p:nvPr/>
        </p:nvSpPr>
        <p:spPr>
          <a:xfrm>
            <a:off x="768470" y="2644849"/>
            <a:ext cx="1195463" cy="457200"/>
          </a:xfrm>
          <a:prstGeom prst="rect">
            <a:avLst/>
          </a:prstGeom>
          <a:noFill/>
          <a:ln/>
        </p:spPr>
        <p:txBody>
          <a:bodyPr wrap="square" lIns="95250" tIns="95250" rIns="95250" bIns="95250" rtlCol="0" anchor="t">
            <a:spAutoFit/>
          </a:bodyPr>
          <a:lstStyle/>
          <a:p>
            <a:pPr>
              <a:lnSpc>
                <a:spcPct val="120000"/>
              </a:lnSpc>
              <a:spcBef>
                <a:spcPts val="375"/>
              </a:spcBef>
            </a:pPr>
            <a:r>
              <a:rPr lang="en-US" sz="1500" dirty="0">
                <a:solidFill>
                  <a:srgbClr val="FFFFFF"/>
                </a:solidFill>
                <a:latin typeface="Arial" pitchFamily="34" charset="0"/>
                <a:ea typeface="Arial" pitchFamily="34" charset="-122"/>
                <a:cs typeface="Arial" pitchFamily="34" charset="-120"/>
              </a:rPr>
              <a:t>monopolies</a:t>
            </a:r>
            <a:endParaRPr lang="en-US" sz="1500" dirty="0"/>
          </a:p>
        </p:txBody>
      </p:sp>
      <p:sp>
        <p:nvSpPr>
          <p:cNvPr id="6" name="Shape 4"/>
          <p:cNvSpPr/>
          <p:nvPr/>
        </p:nvSpPr>
        <p:spPr>
          <a:xfrm>
            <a:off x="2654371" y="2222936"/>
            <a:ext cx="204564" cy="843826"/>
          </a:xfrm>
          <a:custGeom>
            <a:avLst/>
            <a:gdLst/>
            <a:ahLst/>
            <a:cxnLst/>
            <a:rect l="l" t="t" r="r" b="b"/>
            <a:pathLst>
              <a:path w="204564" h="843826">
                <a:moveTo>
                  <a:pt x="102282" y="843826"/>
                </a:moveTo>
                <a:lnTo>
                  <a:pt x="204564" y="421913"/>
                </a:lnTo>
                <a:lnTo>
                  <a:pt x="153423" y="421913"/>
                </a:lnTo>
                <a:lnTo>
                  <a:pt x="153423" y="0"/>
                </a:lnTo>
                <a:lnTo>
                  <a:pt x="51141" y="0"/>
                </a:lnTo>
                <a:lnTo>
                  <a:pt x="51141" y="421913"/>
                </a:lnTo>
                <a:lnTo>
                  <a:pt x="0" y="421913"/>
                </a:lnTo>
                <a:lnTo>
                  <a:pt x="102282" y="843826"/>
                </a:lnTo>
                <a:close/>
              </a:path>
            </a:pathLst>
          </a:custGeom>
          <a:solidFill>
            <a:srgbClr val="5B9BD5"/>
          </a:solidFill>
          <a:ln/>
        </p:spPr>
        <p:txBody>
          <a:bodyPr/>
          <a:lstStyle/>
          <a:p>
            <a:endParaRPr lang="en-US"/>
          </a:p>
        </p:txBody>
      </p:sp>
      <p:sp>
        <p:nvSpPr>
          <p:cNvPr id="7" name="Text 5"/>
          <p:cNvSpPr/>
          <p:nvPr/>
        </p:nvSpPr>
        <p:spPr>
          <a:xfrm>
            <a:off x="2351296" y="3066762"/>
            <a:ext cx="810713" cy="457200"/>
          </a:xfrm>
          <a:prstGeom prst="rect">
            <a:avLst/>
          </a:prstGeom>
          <a:noFill/>
          <a:ln/>
        </p:spPr>
        <p:txBody>
          <a:bodyPr wrap="square" lIns="95250" tIns="95250" rIns="95250" bIns="95250" rtlCol="0" anchor="t">
            <a:spAutoFit/>
          </a:bodyPr>
          <a:lstStyle/>
          <a:p>
            <a:pPr>
              <a:lnSpc>
                <a:spcPct val="120000"/>
              </a:lnSpc>
              <a:spcBef>
                <a:spcPts val="375"/>
              </a:spcBef>
            </a:pPr>
            <a:r>
              <a:rPr lang="en-US" sz="1500" dirty="0">
                <a:solidFill>
                  <a:srgbClr val="FFFFFF"/>
                </a:solidFill>
                <a:latin typeface="Arial" pitchFamily="34" charset="0"/>
                <a:ea typeface="Arial" pitchFamily="34" charset="-122"/>
                <a:cs typeface="Arial" pitchFamily="34" charset="-120"/>
              </a:rPr>
              <a:t>cartels</a:t>
            </a:r>
            <a:endParaRPr lang="en-US" sz="1500" dirty="0"/>
          </a:p>
        </p:txBody>
      </p:sp>
      <p:sp>
        <p:nvSpPr>
          <p:cNvPr id="8" name="Shape 6"/>
          <p:cNvSpPr/>
          <p:nvPr/>
        </p:nvSpPr>
        <p:spPr>
          <a:xfrm>
            <a:off x="4239811" y="2603793"/>
            <a:ext cx="204564" cy="843826"/>
          </a:xfrm>
          <a:custGeom>
            <a:avLst/>
            <a:gdLst/>
            <a:ahLst/>
            <a:cxnLst/>
            <a:rect l="l" t="t" r="r" b="b"/>
            <a:pathLst>
              <a:path w="204564" h="843826">
                <a:moveTo>
                  <a:pt x="102282" y="843826"/>
                </a:moveTo>
                <a:lnTo>
                  <a:pt x="204564" y="421913"/>
                </a:lnTo>
                <a:lnTo>
                  <a:pt x="153423" y="421913"/>
                </a:lnTo>
                <a:lnTo>
                  <a:pt x="153423" y="0"/>
                </a:lnTo>
                <a:lnTo>
                  <a:pt x="51141" y="0"/>
                </a:lnTo>
                <a:lnTo>
                  <a:pt x="51141" y="421913"/>
                </a:lnTo>
                <a:lnTo>
                  <a:pt x="0" y="421913"/>
                </a:lnTo>
                <a:lnTo>
                  <a:pt x="102282" y="843826"/>
                </a:lnTo>
                <a:close/>
              </a:path>
            </a:pathLst>
          </a:custGeom>
          <a:solidFill>
            <a:srgbClr val="5B9BD5"/>
          </a:solidFill>
          <a:ln/>
        </p:spPr>
        <p:txBody>
          <a:bodyPr/>
          <a:lstStyle/>
          <a:p>
            <a:endParaRPr lang="en-US"/>
          </a:p>
        </p:txBody>
      </p:sp>
      <p:sp>
        <p:nvSpPr>
          <p:cNvPr id="9" name="Text 7"/>
          <p:cNvSpPr/>
          <p:nvPr/>
        </p:nvSpPr>
        <p:spPr>
          <a:xfrm>
            <a:off x="3137816" y="3327779"/>
            <a:ext cx="2493178" cy="726417"/>
          </a:xfrm>
          <a:prstGeom prst="rect">
            <a:avLst/>
          </a:prstGeom>
          <a:noFill/>
          <a:ln/>
        </p:spPr>
        <p:txBody>
          <a:bodyPr wrap="square" lIns="95250" tIns="95250" rIns="95250" bIns="95250" rtlCol="0" anchor="t">
            <a:spAutoFit/>
          </a:bodyPr>
          <a:lstStyle/>
          <a:p>
            <a:pPr algn="ctr">
              <a:lnSpc>
                <a:spcPct val="120000"/>
              </a:lnSpc>
              <a:spcBef>
                <a:spcPts val="375"/>
              </a:spcBef>
            </a:pPr>
            <a:r>
              <a:rPr lang="en-US" sz="1500" dirty="0">
                <a:solidFill>
                  <a:srgbClr val="FFFFFF"/>
                </a:solidFill>
                <a:latin typeface="Arial" pitchFamily="34" charset="0"/>
                <a:ea typeface="Arial" pitchFamily="34" charset="-122"/>
                <a:cs typeface="Arial" pitchFamily="34" charset="-120"/>
              </a:rPr>
              <a:t>abuse of market dominance</a:t>
            </a:r>
            <a:endParaRPr lang="en-US" sz="1500" dirty="0"/>
          </a:p>
        </p:txBody>
      </p:sp>
      <p:sp>
        <p:nvSpPr>
          <p:cNvPr id="10" name="Text 8"/>
          <p:cNvSpPr/>
          <p:nvPr/>
        </p:nvSpPr>
        <p:spPr>
          <a:xfrm>
            <a:off x="5584921" y="3690988"/>
            <a:ext cx="1384577" cy="457200"/>
          </a:xfrm>
          <a:prstGeom prst="rect">
            <a:avLst/>
          </a:prstGeom>
          <a:noFill/>
          <a:ln/>
        </p:spPr>
        <p:txBody>
          <a:bodyPr wrap="square" lIns="95250" tIns="95250" rIns="95250" bIns="95250" rtlCol="0" anchor="t">
            <a:spAutoFit/>
          </a:bodyPr>
          <a:lstStyle/>
          <a:p>
            <a:pPr>
              <a:lnSpc>
                <a:spcPct val="120000"/>
              </a:lnSpc>
              <a:spcBef>
                <a:spcPts val="375"/>
              </a:spcBef>
            </a:pPr>
            <a:r>
              <a:rPr lang="en-US" sz="1500" dirty="0">
                <a:solidFill>
                  <a:srgbClr val="FFFFFF"/>
                </a:solidFill>
                <a:latin typeface="Arial" pitchFamily="34" charset="0"/>
                <a:ea typeface="Arial" pitchFamily="34" charset="-122"/>
                <a:cs typeface="Arial" pitchFamily="34" charset="-120"/>
              </a:rPr>
              <a:t>price fixing</a:t>
            </a:r>
            <a:r>
              <a:rPr lang="en-US" sz="1500" dirty="0">
                <a:solidFill>
                  <a:srgbClr val="333333"/>
                </a:solidFill>
                <a:latin typeface="Arial" pitchFamily="34" charset="0"/>
                <a:ea typeface="Arial" pitchFamily="34" charset="-122"/>
                <a:cs typeface="Arial" pitchFamily="34" charset="-120"/>
              </a:rPr>
              <a:t> </a:t>
            </a:r>
            <a:endParaRPr lang="en-US" sz="1500" dirty="0"/>
          </a:p>
        </p:txBody>
      </p:sp>
      <p:sp>
        <p:nvSpPr>
          <p:cNvPr id="11" name="Text 9"/>
          <p:cNvSpPr/>
          <p:nvPr/>
        </p:nvSpPr>
        <p:spPr>
          <a:xfrm>
            <a:off x="7019660" y="4272091"/>
            <a:ext cx="1638903" cy="457200"/>
          </a:xfrm>
          <a:prstGeom prst="rect">
            <a:avLst/>
          </a:prstGeom>
          <a:noFill/>
          <a:ln/>
        </p:spPr>
        <p:txBody>
          <a:bodyPr wrap="square" lIns="95250" tIns="95250" rIns="95250" bIns="95250" rtlCol="0" anchor="t">
            <a:spAutoFit/>
          </a:bodyPr>
          <a:lstStyle/>
          <a:p>
            <a:pPr>
              <a:lnSpc>
                <a:spcPct val="120000"/>
              </a:lnSpc>
              <a:spcBef>
                <a:spcPts val="375"/>
              </a:spcBef>
            </a:pPr>
            <a:r>
              <a:rPr lang="en-US" sz="1500" dirty="0">
                <a:solidFill>
                  <a:srgbClr val="FFFFFF"/>
                </a:solidFill>
                <a:latin typeface="Arial" pitchFamily="34" charset="0"/>
                <a:ea typeface="Arial" pitchFamily="34" charset="-122"/>
                <a:cs typeface="Arial" pitchFamily="34" charset="-120"/>
              </a:rPr>
              <a:t>market allocation</a:t>
            </a:r>
            <a:endParaRPr lang="en-US" sz="1500" dirty="0"/>
          </a:p>
        </p:txBody>
      </p:sp>
      <p:sp>
        <p:nvSpPr>
          <p:cNvPr id="12" name="Shape 10"/>
          <p:cNvSpPr/>
          <p:nvPr/>
        </p:nvSpPr>
        <p:spPr>
          <a:xfrm>
            <a:off x="5953812" y="2932456"/>
            <a:ext cx="204564" cy="843826"/>
          </a:xfrm>
          <a:custGeom>
            <a:avLst/>
            <a:gdLst/>
            <a:ahLst/>
            <a:cxnLst/>
            <a:rect l="l" t="t" r="r" b="b"/>
            <a:pathLst>
              <a:path w="204564" h="843826">
                <a:moveTo>
                  <a:pt x="102282" y="843826"/>
                </a:moveTo>
                <a:lnTo>
                  <a:pt x="204564" y="421913"/>
                </a:lnTo>
                <a:lnTo>
                  <a:pt x="153423" y="421913"/>
                </a:lnTo>
                <a:lnTo>
                  <a:pt x="153423" y="0"/>
                </a:lnTo>
                <a:lnTo>
                  <a:pt x="51141" y="0"/>
                </a:lnTo>
                <a:lnTo>
                  <a:pt x="51141" y="421913"/>
                </a:lnTo>
                <a:lnTo>
                  <a:pt x="0" y="421913"/>
                </a:lnTo>
                <a:lnTo>
                  <a:pt x="102282" y="843826"/>
                </a:lnTo>
                <a:close/>
              </a:path>
            </a:pathLst>
          </a:custGeom>
          <a:solidFill>
            <a:srgbClr val="5B9BD5"/>
          </a:solidFill>
          <a:ln/>
        </p:spPr>
        <p:txBody>
          <a:bodyPr/>
          <a:lstStyle/>
          <a:p>
            <a:endParaRPr lang="en-US"/>
          </a:p>
        </p:txBody>
      </p:sp>
      <p:sp>
        <p:nvSpPr>
          <p:cNvPr id="13" name="Shape 11"/>
          <p:cNvSpPr/>
          <p:nvPr/>
        </p:nvSpPr>
        <p:spPr>
          <a:xfrm>
            <a:off x="7565531" y="3354369"/>
            <a:ext cx="204564" cy="843826"/>
          </a:xfrm>
          <a:custGeom>
            <a:avLst/>
            <a:gdLst/>
            <a:ahLst/>
            <a:cxnLst/>
            <a:rect l="l" t="t" r="r" b="b"/>
            <a:pathLst>
              <a:path w="204564" h="843826">
                <a:moveTo>
                  <a:pt x="102282" y="843826"/>
                </a:moveTo>
                <a:lnTo>
                  <a:pt x="204564" y="421913"/>
                </a:lnTo>
                <a:lnTo>
                  <a:pt x="153423" y="421913"/>
                </a:lnTo>
                <a:lnTo>
                  <a:pt x="153423" y="0"/>
                </a:lnTo>
                <a:lnTo>
                  <a:pt x="51141" y="0"/>
                </a:lnTo>
                <a:lnTo>
                  <a:pt x="51141" y="421913"/>
                </a:lnTo>
                <a:lnTo>
                  <a:pt x="0" y="421913"/>
                </a:lnTo>
                <a:lnTo>
                  <a:pt x="102282" y="843826"/>
                </a:lnTo>
                <a:close/>
              </a:path>
            </a:pathLst>
          </a:custGeom>
          <a:solidFill>
            <a:srgbClr val="5B9BD5"/>
          </a:solidFill>
          <a:ln/>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3179858" y="1249556"/>
            <a:ext cx="2872906" cy="1600200"/>
          </a:xfrm>
          <a:custGeom>
            <a:avLst/>
            <a:gdLst/>
            <a:ahLst/>
            <a:cxnLst/>
            <a:rect l="l" t="t" r="r" b="b"/>
            <a:pathLst>
              <a:path w="2872906" h="1600200">
                <a:moveTo>
                  <a:pt x="103361" y="0"/>
                </a:moveTo>
                <a:lnTo>
                  <a:pt x="2769545" y="0"/>
                </a:lnTo>
                <a:quadBezTo>
                  <a:pt x="2872906" y="0"/>
                  <a:pt x="2872906" y="103361"/>
                </a:quadBezTo>
                <a:lnTo>
                  <a:pt x="2872906" y="1496839"/>
                </a:lnTo>
                <a:quadBezTo>
                  <a:pt x="2872906" y="1600200"/>
                  <a:pt x="2769545" y="1600200"/>
                </a:quadBezTo>
                <a:lnTo>
                  <a:pt x="103361" y="1600200"/>
                </a:lnTo>
                <a:quadBezTo>
                  <a:pt x="0" y="1600200"/>
                  <a:pt x="0" y="1496839"/>
                </a:quadBezTo>
                <a:lnTo>
                  <a:pt x="0" y="103361"/>
                </a:lnTo>
                <a:quadBezTo>
                  <a:pt x="0" y="0"/>
                  <a:pt x="103361" y="0"/>
                </a:quadBezTo>
                <a:close/>
              </a:path>
            </a:pathLst>
          </a:custGeom>
          <a:solidFill>
            <a:srgbClr val="72349D"/>
          </a:solidFill>
          <a:ln/>
        </p:spPr>
        <p:txBody>
          <a:bodyPr/>
          <a:lstStyle/>
          <a:p>
            <a:endParaRPr lang="en-US"/>
          </a:p>
        </p:txBody>
      </p:sp>
      <p:sp>
        <p:nvSpPr>
          <p:cNvPr id="3" name="Text 1"/>
          <p:cNvSpPr/>
          <p:nvPr/>
        </p:nvSpPr>
        <p:spPr>
          <a:xfrm>
            <a:off x="561830" y="239144"/>
            <a:ext cx="3132254" cy="500778"/>
          </a:xfrm>
          <a:prstGeom prst="rect">
            <a:avLst/>
          </a:prstGeom>
          <a:noFill/>
          <a:ln/>
        </p:spPr>
        <p:txBody>
          <a:bodyPr wrap="square" lIns="95250" tIns="95250" rIns="95250" bIns="95250" rtlCol="0" anchor="t">
            <a:spAutoFit/>
          </a:bodyPr>
          <a:lstStyle/>
          <a:p>
            <a:pPr>
              <a:lnSpc>
                <a:spcPct val="120000"/>
              </a:lnSpc>
              <a:spcBef>
                <a:spcPts val="375"/>
              </a:spcBef>
            </a:pPr>
            <a:r>
              <a:rPr lang="en-US" b="1" dirty="0">
                <a:solidFill>
                  <a:srgbClr val="FFFFFF"/>
                </a:solidFill>
                <a:latin typeface="Arial" pitchFamily="34" charset="0"/>
                <a:ea typeface="Arial" pitchFamily="34" charset="-122"/>
                <a:cs typeface="Arial" pitchFamily="34" charset="-120"/>
              </a:rPr>
              <a:t>Impact on Agriculture</a:t>
            </a:r>
            <a:endParaRPr lang="en-US" b="1" dirty="0"/>
          </a:p>
        </p:txBody>
      </p:sp>
      <p:sp>
        <p:nvSpPr>
          <p:cNvPr id="4" name="Text 2"/>
          <p:cNvSpPr/>
          <p:nvPr/>
        </p:nvSpPr>
        <p:spPr>
          <a:xfrm>
            <a:off x="258369" y="2849756"/>
            <a:ext cx="2747504" cy="187452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Increased Production Costs: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High fertilizer prices increase the cost of agricultural production, reducing the profit margins for farmers. This is particularly detrimental for small-scale farmers who have limited financial resources.</a:t>
            </a:r>
            <a:endParaRPr lang="en-US" sz="1500" dirty="0"/>
          </a:p>
        </p:txBody>
      </p:sp>
      <p:sp>
        <p:nvSpPr>
          <p:cNvPr id="5" name="Text 3"/>
          <p:cNvSpPr/>
          <p:nvPr/>
        </p:nvSpPr>
        <p:spPr>
          <a:xfrm>
            <a:off x="3179858" y="1249556"/>
            <a:ext cx="2872906" cy="160020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Reduced Agricultural Productivity:</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When fertilizers are unaffordable or unavailable, farmers may use less than the recommended amounts, leading to lower crop yields and reduced agricultural productivity.</a:t>
            </a:r>
            <a:endParaRPr lang="en-US" sz="1500" dirty="0"/>
          </a:p>
        </p:txBody>
      </p:sp>
      <p:sp>
        <p:nvSpPr>
          <p:cNvPr id="6" name="Text 4"/>
          <p:cNvSpPr/>
          <p:nvPr/>
        </p:nvSpPr>
        <p:spPr>
          <a:xfrm>
            <a:off x="6175167" y="2849756"/>
            <a:ext cx="2968833" cy="187452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Market Distortion:</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Anti-competitive practices distort the market, making it difficult for new entrants and smaller companies to compete. This limits innovation and the availability of better or more affordable products.</a:t>
            </a:r>
            <a:endParaRPr lang="en-US" sz="1500" dirty="0"/>
          </a:p>
        </p:txBody>
      </p:sp>
      <p:sp>
        <p:nvSpPr>
          <p:cNvPr id="7" name="Shape 5"/>
          <p:cNvSpPr/>
          <p:nvPr/>
        </p:nvSpPr>
        <p:spPr>
          <a:xfrm>
            <a:off x="665397" y="1748790"/>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8" name="Shape 6"/>
          <p:cNvSpPr/>
          <p:nvPr/>
        </p:nvSpPr>
        <p:spPr>
          <a:xfrm>
            <a:off x="6762845" y="1748790"/>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9" name="Shape 7"/>
          <p:cNvSpPr/>
          <p:nvPr/>
        </p:nvSpPr>
        <p:spPr>
          <a:xfrm>
            <a:off x="3694084" y="3375536"/>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000000"/>
          </a:solidFill>
          <a:ln w="19050">
            <a:solidFill>
              <a:srgbClr val="823DCD"/>
            </a:solidFill>
            <a:prstDash val="solid"/>
          </a:ln>
        </p:spPr>
        <p:txBody>
          <a:bodyPr/>
          <a:lstStyle/>
          <a:p>
            <a:endParaRPr lang="en-US"/>
          </a:p>
        </p:txBody>
      </p:sp>
      <p:sp>
        <p:nvSpPr>
          <p:cNvPr id="10" name="Text 8"/>
          <p:cNvSpPr/>
          <p:nvPr/>
        </p:nvSpPr>
        <p:spPr>
          <a:xfrm>
            <a:off x="1290672" y="1885950"/>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1</a:t>
            </a:r>
            <a:endParaRPr lang="en-US" sz="1500" dirty="0"/>
          </a:p>
        </p:txBody>
      </p:sp>
      <p:sp>
        <p:nvSpPr>
          <p:cNvPr id="11" name="Text 9"/>
          <p:cNvSpPr/>
          <p:nvPr/>
        </p:nvSpPr>
        <p:spPr>
          <a:xfrm>
            <a:off x="4336064" y="3512696"/>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2</a:t>
            </a:r>
            <a:endParaRPr lang="en-US" sz="1500" dirty="0"/>
          </a:p>
        </p:txBody>
      </p:sp>
      <p:sp>
        <p:nvSpPr>
          <p:cNvPr id="12" name="Text 10"/>
          <p:cNvSpPr/>
          <p:nvPr/>
        </p:nvSpPr>
        <p:spPr>
          <a:xfrm>
            <a:off x="7401162" y="1885950"/>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3</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a:off x="1232919" y="1566367"/>
            <a:ext cx="3543651" cy="1066715"/>
          </a:xfrm>
          <a:prstGeom prst="rect">
            <a:avLst/>
          </a:prstGeom>
        </p:spPr>
      </p:pic>
      <p:pic>
        <p:nvPicPr>
          <p:cNvPr id="3"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flipH="1">
            <a:off x="4758449" y="1566367"/>
            <a:ext cx="3543651" cy="1066715"/>
          </a:xfrm>
          <a:prstGeom prst="rect">
            <a:avLst/>
          </a:prstGeom>
        </p:spPr>
      </p:pic>
      <p:sp>
        <p:nvSpPr>
          <p:cNvPr id="4" name="Shape 0"/>
          <p:cNvSpPr/>
          <p:nvPr/>
        </p:nvSpPr>
        <p:spPr>
          <a:xfrm>
            <a:off x="1206291" y="411155"/>
            <a:ext cx="7134352" cy="1568524"/>
          </a:xfrm>
          <a:custGeom>
            <a:avLst/>
            <a:gdLst/>
            <a:ahLst/>
            <a:cxnLst/>
            <a:rect l="l" t="t" r="r" b="b"/>
            <a:pathLst>
              <a:path w="7134352" h="1568524">
                <a:moveTo>
                  <a:pt x="54898" y="0"/>
                </a:moveTo>
                <a:lnTo>
                  <a:pt x="7079454" y="0"/>
                </a:lnTo>
                <a:quadBezTo>
                  <a:pt x="7134352" y="0"/>
                  <a:pt x="7134352" y="54898"/>
                </a:quadBezTo>
                <a:lnTo>
                  <a:pt x="7134352" y="1513626"/>
                </a:lnTo>
                <a:quadBezTo>
                  <a:pt x="7134352" y="1568524"/>
                  <a:pt x="7079454" y="1568524"/>
                </a:quadBezTo>
                <a:lnTo>
                  <a:pt x="54898" y="1568524"/>
                </a:lnTo>
                <a:quadBezTo>
                  <a:pt x="0" y="1568524"/>
                  <a:pt x="0" y="1513626"/>
                </a:quadBezTo>
                <a:lnTo>
                  <a:pt x="0" y="54898"/>
                </a:lnTo>
                <a:quadBezTo>
                  <a:pt x="0" y="0"/>
                  <a:pt x="54898" y="0"/>
                </a:quadBezTo>
                <a:close/>
              </a:path>
            </a:pathLst>
          </a:custGeom>
          <a:solidFill>
            <a:srgbClr val="000000">
              <a:alpha val="28000"/>
            </a:srgbClr>
          </a:solidFill>
          <a:ln w="28575">
            <a:solidFill>
              <a:srgbClr val="804A48"/>
            </a:solidFill>
            <a:prstDash val="solid"/>
          </a:ln>
        </p:spPr>
        <p:txBody>
          <a:bodyPr/>
          <a:lstStyle/>
          <a:p>
            <a:endParaRPr lang="en-US"/>
          </a:p>
        </p:txBody>
      </p:sp>
      <p:sp>
        <p:nvSpPr>
          <p:cNvPr id="5" name="Text 1"/>
          <p:cNvSpPr/>
          <p:nvPr/>
        </p:nvSpPr>
        <p:spPr>
          <a:xfrm>
            <a:off x="1380744" y="975961"/>
            <a:ext cx="640080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Importance of trade in agricultural products</a:t>
            </a:r>
            <a:endParaRPr lang="en-US" sz="1500" dirty="0"/>
          </a:p>
        </p:txBody>
      </p:sp>
      <p:sp>
        <p:nvSpPr>
          <p:cNvPr id="6" name="Text 2"/>
          <p:cNvSpPr/>
          <p:nvPr/>
        </p:nvSpPr>
        <p:spPr>
          <a:xfrm>
            <a:off x="1468795" y="2663647"/>
            <a:ext cx="3755355" cy="1828800"/>
          </a:xfrm>
          <a:prstGeom prst="rect">
            <a:avLst/>
          </a:prstGeom>
          <a:solidFill>
            <a:srgbClr val="C6D9F0"/>
          </a:solidFill>
          <a:ln/>
        </p:spPr>
        <p:txBody>
          <a:bodyPr wrap="square" lIns="95250" tIns="95250" rIns="95250" bIns="95250" rtlCol="0" anchor="t">
            <a:spAutoFit/>
          </a:bodyPr>
          <a:lstStyle/>
          <a:p>
            <a:pPr algn="ctr">
              <a:lnSpc>
                <a:spcPct val="120000"/>
              </a:lnSpc>
              <a:spcBef>
                <a:spcPts val="375"/>
              </a:spcBef>
            </a:pPr>
            <a:r>
              <a:rPr lang="en-US" sz="1500" dirty="0">
                <a:solidFill>
                  <a:srgbClr val="333333"/>
                </a:solidFill>
                <a:latin typeface="Microsoft Yahei" pitchFamily="34" charset="0"/>
                <a:ea typeface="Microsoft Yahei" pitchFamily="34" charset="-122"/>
                <a:cs typeface="Microsoft Yahei" pitchFamily="34" charset="-120"/>
              </a:rPr>
              <a:t>Trade plays a crucial role in providing </a:t>
            </a:r>
            <a:r>
              <a:rPr lang="en-US" sz="1500" dirty="0">
                <a:solidFill>
                  <a:srgbClr val="FF1E02"/>
                </a:solidFill>
                <a:latin typeface="Microsoft Yahei" pitchFamily="34" charset="0"/>
                <a:ea typeface="Microsoft Yahei" pitchFamily="34" charset="-122"/>
                <a:cs typeface="Microsoft Yahei" pitchFamily="34" charset="-120"/>
              </a:rPr>
              <a:t>livelihoods</a:t>
            </a:r>
            <a:r>
              <a:rPr lang="en-US" sz="1500" dirty="0">
                <a:solidFill>
                  <a:srgbClr val="333333"/>
                </a:solidFill>
                <a:latin typeface="Microsoft Yahei" pitchFamily="34" charset="0"/>
                <a:ea typeface="Microsoft Yahei" pitchFamily="34" charset="-122"/>
                <a:cs typeface="Microsoft Yahei" pitchFamily="34" charset="-120"/>
              </a:rPr>
              <a:t> for farmers and people employed along the </a:t>
            </a:r>
            <a:r>
              <a:rPr lang="en-US" sz="1500" dirty="0">
                <a:solidFill>
                  <a:srgbClr val="FF1E02"/>
                </a:solidFill>
                <a:latin typeface="Microsoft Yahei" pitchFamily="34" charset="0"/>
                <a:ea typeface="Microsoft Yahei" pitchFamily="34" charset="-122"/>
                <a:cs typeface="Microsoft Yahei" pitchFamily="34" charset="-120"/>
              </a:rPr>
              <a:t>food supply chain</a:t>
            </a:r>
            <a:r>
              <a:rPr lang="en-US" sz="1500" dirty="0">
                <a:solidFill>
                  <a:srgbClr val="333333"/>
                </a:solidFill>
                <a:latin typeface="Microsoft Yahei" pitchFamily="34" charset="0"/>
                <a:ea typeface="Microsoft Yahei" pitchFamily="34" charset="-122"/>
                <a:cs typeface="Microsoft Yahei" pitchFamily="34" charset="-120"/>
              </a:rPr>
              <a:t>. It also contributes to </a:t>
            </a:r>
            <a:r>
              <a:rPr lang="en-US" sz="1500" dirty="0">
                <a:solidFill>
                  <a:srgbClr val="FF1E02"/>
                </a:solidFill>
                <a:latin typeface="Microsoft Yahei" pitchFamily="34" charset="0"/>
                <a:ea typeface="Microsoft Yahei" pitchFamily="34" charset="-122"/>
                <a:cs typeface="Microsoft Yahei" pitchFamily="34" charset="-120"/>
              </a:rPr>
              <a:t>reducing food insecurity</a:t>
            </a:r>
            <a:r>
              <a:rPr lang="en-US" sz="1500" dirty="0">
                <a:solidFill>
                  <a:srgbClr val="333333"/>
                </a:solidFill>
                <a:latin typeface="Microsoft Yahei" pitchFamily="34" charset="0"/>
                <a:ea typeface="Microsoft Yahei" pitchFamily="34" charset="-122"/>
                <a:cs typeface="Microsoft Yahei" pitchFamily="34" charset="-120"/>
              </a:rPr>
              <a:t> across the globe and provides greater choice in consumer goods.</a:t>
            </a:r>
            <a:endParaRPr lang="en-US" sz="1500" dirty="0"/>
          </a:p>
        </p:txBody>
      </p:sp>
      <p:sp>
        <p:nvSpPr>
          <p:cNvPr id="7" name="Text 3"/>
          <p:cNvSpPr/>
          <p:nvPr/>
        </p:nvSpPr>
        <p:spPr>
          <a:xfrm>
            <a:off x="5224150" y="2663647"/>
            <a:ext cx="2821150" cy="1828800"/>
          </a:xfrm>
          <a:prstGeom prst="rect">
            <a:avLst/>
          </a:prstGeom>
          <a:solidFill>
            <a:srgbClr val="C6D9F0"/>
          </a:solidFill>
          <a:ln/>
        </p:spPr>
        <p:txBody>
          <a:bodyPr wrap="square" lIns="95250" tIns="95250" rIns="95250" bIns="95250" rtlCol="0" anchor="t">
            <a:spAutoFit/>
          </a:bodyPr>
          <a:lstStyle/>
          <a:p>
            <a:pPr algn="ctr">
              <a:lnSpc>
                <a:spcPct val="120000"/>
              </a:lnSpc>
              <a:spcBef>
                <a:spcPts val="375"/>
              </a:spcBef>
            </a:pPr>
            <a:r>
              <a:rPr lang="en-US" sz="1500" dirty="0">
                <a:solidFill>
                  <a:srgbClr val="333333"/>
                </a:solidFill>
                <a:latin typeface="Microsoft Yahei" pitchFamily="34" charset="0"/>
                <a:ea typeface="Microsoft Yahei" pitchFamily="34" charset="-122"/>
                <a:cs typeface="Microsoft Yahei" pitchFamily="34" charset="-120"/>
              </a:rPr>
              <a:t>Globally, around 24% of agro-food export value comes from imported inputs: industrial inputs (machinery and fertiliser) and </a:t>
            </a:r>
            <a:r>
              <a:rPr lang="en-US" sz="1500" dirty="0">
                <a:solidFill>
                  <a:srgbClr val="FF1E02"/>
                </a:solidFill>
                <a:latin typeface="Microsoft Yahei" pitchFamily="34" charset="0"/>
                <a:ea typeface="Microsoft Yahei" pitchFamily="34" charset="-122"/>
                <a:cs typeface="Microsoft Yahei" pitchFamily="34" charset="-120"/>
              </a:rPr>
              <a:t>services</a:t>
            </a:r>
            <a:r>
              <a:rPr lang="en-US" sz="1500" dirty="0">
                <a:solidFill>
                  <a:srgbClr val="333333"/>
                </a:solidFill>
                <a:latin typeface="Microsoft Yahei" pitchFamily="34" charset="0"/>
                <a:ea typeface="Microsoft Yahei" pitchFamily="34" charset="-122"/>
                <a:cs typeface="Microsoft Yahei" pitchFamily="34" charset="-120"/>
              </a:rPr>
              <a:t>, as well agriculture and food</a:t>
            </a:r>
            <a:endParaRPr lang="en-US" sz="1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3214551" y="3109669"/>
            <a:ext cx="3015283" cy="921999"/>
          </a:xfrm>
          <a:custGeom>
            <a:avLst/>
            <a:gdLst/>
            <a:ahLst/>
            <a:cxnLst/>
            <a:rect l="l" t="t" r="r" b="b"/>
            <a:pathLst>
              <a:path w="3015283" h="921999">
                <a:moveTo>
                  <a:pt x="59554" y="0"/>
                </a:moveTo>
                <a:lnTo>
                  <a:pt x="2955729" y="0"/>
                </a:lnTo>
                <a:quadBezTo>
                  <a:pt x="3015283" y="0"/>
                  <a:pt x="3015283" y="59554"/>
                </a:quadBezTo>
                <a:lnTo>
                  <a:pt x="3015283" y="862444"/>
                </a:lnTo>
                <a:quadBezTo>
                  <a:pt x="3015283" y="921999"/>
                  <a:pt x="2955729" y="921999"/>
                </a:quadBezTo>
                <a:lnTo>
                  <a:pt x="59554" y="921999"/>
                </a:lnTo>
                <a:quadBezTo>
                  <a:pt x="0" y="921999"/>
                  <a:pt x="0" y="862444"/>
                </a:quadBezTo>
                <a:lnTo>
                  <a:pt x="0" y="59554"/>
                </a:lnTo>
                <a:quadBezTo>
                  <a:pt x="0" y="0"/>
                  <a:pt x="59554" y="0"/>
                </a:quadBezTo>
                <a:close/>
              </a:path>
            </a:pathLst>
          </a:custGeom>
          <a:solidFill>
            <a:srgbClr val="72349D"/>
          </a:solidFill>
          <a:ln/>
        </p:spPr>
        <p:txBody>
          <a:bodyPr/>
          <a:lstStyle/>
          <a:p>
            <a:endParaRPr lang="en-US"/>
          </a:p>
        </p:txBody>
      </p:sp>
      <p:sp>
        <p:nvSpPr>
          <p:cNvPr id="3" name="Text 1"/>
          <p:cNvSpPr/>
          <p:nvPr/>
        </p:nvSpPr>
        <p:spPr>
          <a:xfrm>
            <a:off x="379860" y="216706"/>
            <a:ext cx="4192140" cy="500778"/>
          </a:xfrm>
          <a:prstGeom prst="rect">
            <a:avLst/>
          </a:prstGeom>
          <a:noFill/>
          <a:ln/>
        </p:spPr>
        <p:txBody>
          <a:bodyPr wrap="square" lIns="95250" tIns="95250" rIns="95250" bIns="95250" rtlCol="0" anchor="t">
            <a:spAutoFit/>
          </a:bodyPr>
          <a:lstStyle/>
          <a:p>
            <a:pPr>
              <a:lnSpc>
                <a:spcPct val="120000"/>
              </a:lnSpc>
              <a:spcBef>
                <a:spcPts val="375"/>
              </a:spcBef>
            </a:pPr>
            <a:r>
              <a:rPr lang="en-US" b="1" dirty="0">
                <a:solidFill>
                  <a:srgbClr val="FFFFFF"/>
                </a:solidFill>
                <a:latin typeface="Arial" pitchFamily="34" charset="0"/>
                <a:ea typeface="Arial" pitchFamily="34" charset="-122"/>
                <a:cs typeface="Arial" pitchFamily="34" charset="-120"/>
              </a:rPr>
              <a:t>Regulatory Response and Solutions</a:t>
            </a:r>
            <a:endParaRPr lang="en-US" dirty="0"/>
          </a:p>
        </p:txBody>
      </p:sp>
      <p:sp>
        <p:nvSpPr>
          <p:cNvPr id="4" name="Text 2"/>
          <p:cNvSpPr/>
          <p:nvPr/>
        </p:nvSpPr>
        <p:spPr>
          <a:xfrm>
            <a:off x="293453" y="1141207"/>
            <a:ext cx="2825758" cy="155448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Arial" pitchFamily="34" charset="0"/>
                <a:ea typeface="Arial" pitchFamily="34" charset="-122"/>
                <a:cs typeface="Arial" pitchFamily="34" charset="-120"/>
              </a:rPr>
              <a:t>Strengthening Competition Law and promote competition allowing entry of new players into the market and supporting small and medium-sized enterprises</a:t>
            </a:r>
            <a:endParaRPr lang="en-US" sz="1500" dirty="0"/>
          </a:p>
        </p:txBody>
      </p:sp>
      <p:sp>
        <p:nvSpPr>
          <p:cNvPr id="5" name="Text 3"/>
          <p:cNvSpPr/>
          <p:nvPr/>
        </p:nvSpPr>
        <p:spPr>
          <a:xfrm>
            <a:off x="3214551" y="3025828"/>
            <a:ext cx="3099648" cy="100584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Arial" pitchFamily="34" charset="0"/>
                <a:ea typeface="Arial" pitchFamily="34" charset="-122"/>
                <a:cs typeface="Arial" pitchFamily="34" charset="-120"/>
              </a:rPr>
              <a:t>Market Monitoring and Regulation especially distribution services to prevent shortages and price gouging</a:t>
            </a:r>
            <a:endParaRPr lang="en-US" sz="1500" dirty="0"/>
          </a:p>
        </p:txBody>
      </p:sp>
      <p:sp>
        <p:nvSpPr>
          <p:cNvPr id="6" name="Text 4"/>
          <p:cNvSpPr/>
          <p:nvPr/>
        </p:nvSpPr>
        <p:spPr>
          <a:xfrm>
            <a:off x="6314199" y="975308"/>
            <a:ext cx="2754025" cy="155448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Arial" pitchFamily="34" charset="0"/>
                <a:ea typeface="Arial" pitchFamily="34" charset="-122"/>
                <a:cs typeface="Arial" pitchFamily="34" charset="-120"/>
              </a:rPr>
              <a:t>Farmer Cooperatives and Associations to enhance farmers bargaining power and enable them to purchase inputs like fertilizers at more competitive prices</a:t>
            </a:r>
            <a:endParaRPr lang="en-US" sz="1500" dirty="0"/>
          </a:p>
        </p:txBody>
      </p:sp>
      <p:sp>
        <p:nvSpPr>
          <p:cNvPr id="7" name="Shape 5"/>
          <p:cNvSpPr/>
          <p:nvPr/>
        </p:nvSpPr>
        <p:spPr>
          <a:xfrm>
            <a:off x="567579" y="3025828"/>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8" name="Shape 6"/>
          <p:cNvSpPr/>
          <p:nvPr/>
        </p:nvSpPr>
        <p:spPr>
          <a:xfrm>
            <a:off x="6854141" y="3025828"/>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72349D"/>
          </a:solidFill>
          <a:ln w="19050">
            <a:solidFill>
              <a:srgbClr val="FFFFFF"/>
            </a:solidFill>
            <a:prstDash val="solid"/>
          </a:ln>
        </p:spPr>
        <p:txBody>
          <a:bodyPr/>
          <a:lstStyle/>
          <a:p>
            <a:endParaRPr lang="en-US"/>
          </a:p>
        </p:txBody>
      </p:sp>
      <p:sp>
        <p:nvSpPr>
          <p:cNvPr id="9" name="Shape 7"/>
          <p:cNvSpPr/>
          <p:nvPr/>
        </p:nvSpPr>
        <p:spPr>
          <a:xfrm>
            <a:off x="3794760" y="1506967"/>
            <a:ext cx="1554480" cy="822960"/>
          </a:xfrm>
          <a:custGeom>
            <a:avLst/>
            <a:gdLst/>
            <a:ahLst/>
            <a:cxnLst/>
            <a:rect l="l" t="t" r="r" b="b"/>
            <a:pathLst>
              <a:path w="1554480" h="822960">
                <a:moveTo>
                  <a:pt x="1554480" y="411480"/>
                </a:moveTo>
                <a:lnTo>
                  <a:pt x="777240" y="0"/>
                </a:lnTo>
                <a:lnTo>
                  <a:pt x="777240" y="205740"/>
                </a:lnTo>
                <a:lnTo>
                  <a:pt x="0" y="205740"/>
                </a:lnTo>
                <a:lnTo>
                  <a:pt x="0" y="617220"/>
                </a:lnTo>
                <a:lnTo>
                  <a:pt x="777240" y="617220"/>
                </a:lnTo>
                <a:lnTo>
                  <a:pt x="777240" y="822960"/>
                </a:lnTo>
                <a:lnTo>
                  <a:pt x="1554480" y="411480"/>
                </a:lnTo>
                <a:close/>
              </a:path>
            </a:pathLst>
          </a:custGeom>
          <a:solidFill>
            <a:srgbClr val="000000"/>
          </a:solidFill>
          <a:ln w="19050">
            <a:solidFill>
              <a:srgbClr val="823DCD"/>
            </a:solidFill>
            <a:prstDash val="solid"/>
          </a:ln>
        </p:spPr>
        <p:txBody>
          <a:bodyPr/>
          <a:lstStyle/>
          <a:p>
            <a:endParaRPr lang="en-US"/>
          </a:p>
        </p:txBody>
      </p:sp>
      <p:sp>
        <p:nvSpPr>
          <p:cNvPr id="10" name="Text 8"/>
          <p:cNvSpPr/>
          <p:nvPr/>
        </p:nvSpPr>
        <p:spPr>
          <a:xfrm>
            <a:off x="1160249" y="3109669"/>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1</a:t>
            </a:r>
            <a:endParaRPr lang="en-US" sz="1500" dirty="0"/>
          </a:p>
        </p:txBody>
      </p:sp>
      <p:sp>
        <p:nvSpPr>
          <p:cNvPr id="11" name="Text 9"/>
          <p:cNvSpPr/>
          <p:nvPr/>
        </p:nvSpPr>
        <p:spPr>
          <a:xfrm>
            <a:off x="4422926" y="1644127"/>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2</a:t>
            </a:r>
            <a:endParaRPr lang="en-US" sz="1500" dirty="0"/>
          </a:p>
        </p:txBody>
      </p:sp>
      <p:sp>
        <p:nvSpPr>
          <p:cNvPr id="12" name="Text 10"/>
          <p:cNvSpPr/>
          <p:nvPr/>
        </p:nvSpPr>
        <p:spPr>
          <a:xfrm>
            <a:off x="7511879" y="3162988"/>
            <a:ext cx="682898" cy="548640"/>
          </a:xfrm>
          <a:prstGeom prst="rect">
            <a:avLst/>
          </a:prstGeom>
          <a:solidFill>
            <a:srgbClr val="FFFFFF">
              <a:alpha val="0"/>
            </a:srgbClr>
          </a:solid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3000" b="1" dirty="0">
                <a:solidFill>
                  <a:srgbClr val="FFFFFF"/>
                </a:solidFill>
                <a:latin typeface="Arial" pitchFamily="34" charset="0"/>
                <a:ea typeface="Arial" pitchFamily="34" charset="-122"/>
                <a:cs typeface="Arial" pitchFamily="34" charset="-120"/>
              </a:rPr>
              <a:t>3</a:t>
            </a:r>
            <a:endParaRPr lang="en-US" sz="15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457200" y="228600"/>
            <a:ext cx="8229600" cy="417678"/>
          </a:xfrm>
          <a:prstGeom prst="rect">
            <a:avLst/>
          </a:prstGeom>
          <a:noFill/>
          <a:ln/>
        </p:spPr>
        <p:txBody>
          <a:bodyPr wrap="square" lIns="95250" tIns="95250" rIns="95250" bIns="95250" rtlCol="0" anchor="t">
            <a:spAutoFit/>
          </a:bodyPr>
          <a:lstStyle/>
          <a:p>
            <a:pPr>
              <a:lnSpc>
                <a:spcPct val="80000"/>
              </a:lnSpc>
              <a:spcBef>
                <a:spcPts val="375"/>
              </a:spcBef>
            </a:pPr>
            <a:r>
              <a:rPr lang="en-US" b="1" dirty="0">
                <a:solidFill>
                  <a:srgbClr val="FFFFFF"/>
                </a:solidFill>
                <a:latin typeface="Arial" pitchFamily="34" charset="0"/>
                <a:ea typeface="Arial" pitchFamily="34" charset="-122"/>
                <a:cs typeface="Arial" pitchFamily="34" charset="-120"/>
              </a:rPr>
              <a:t>Existing WTO Regulations and Agricultural Trade Services</a:t>
            </a:r>
            <a:endParaRPr lang="en-US" dirty="0"/>
          </a:p>
        </p:txBody>
      </p:sp>
      <p:sp>
        <p:nvSpPr>
          <p:cNvPr id="3" name="Shape 1"/>
          <p:cNvSpPr/>
          <p:nvPr/>
        </p:nvSpPr>
        <p:spPr>
          <a:xfrm>
            <a:off x="581799" y="942128"/>
            <a:ext cx="3131820" cy="1645920"/>
          </a:xfrm>
          <a:custGeom>
            <a:avLst/>
            <a:gdLst/>
            <a:ahLst/>
            <a:cxnLst/>
            <a:rect l="l" t="t" r="r" b="b"/>
            <a:pathLst>
              <a:path w="3131820" h="1645920">
                <a:moveTo>
                  <a:pt x="80149" y="0"/>
                </a:moveTo>
                <a:lnTo>
                  <a:pt x="3051671" y="0"/>
                </a:lnTo>
                <a:quadBezTo>
                  <a:pt x="3131820" y="0"/>
                  <a:pt x="3131820" y="80149"/>
                </a:quadBezTo>
                <a:lnTo>
                  <a:pt x="3131820" y="1565771"/>
                </a:lnTo>
                <a:quadBezTo>
                  <a:pt x="3131820" y="1645920"/>
                  <a:pt x="3051671" y="1645920"/>
                </a:quadBezTo>
                <a:lnTo>
                  <a:pt x="80149" y="1645920"/>
                </a:lnTo>
                <a:quadBezTo>
                  <a:pt x="0" y="1645920"/>
                  <a:pt x="0" y="1565771"/>
                </a:quadBezTo>
                <a:lnTo>
                  <a:pt x="0" y="80149"/>
                </a:lnTo>
                <a:quadBezTo>
                  <a:pt x="0" y="0"/>
                  <a:pt x="80149" y="0"/>
                </a:quadBezTo>
                <a:close/>
              </a:path>
            </a:pathLst>
          </a:custGeom>
          <a:solidFill>
            <a:srgbClr val="000000"/>
          </a:solidFill>
          <a:ln w="19050">
            <a:solidFill>
              <a:srgbClr val="823DCD"/>
            </a:solidFill>
            <a:prstDash val="solid"/>
          </a:ln>
        </p:spPr>
        <p:txBody>
          <a:bodyPr/>
          <a:lstStyle/>
          <a:p>
            <a:endParaRPr lang="en-US"/>
          </a:p>
        </p:txBody>
      </p:sp>
      <p:sp>
        <p:nvSpPr>
          <p:cNvPr id="4" name="Shape 2"/>
          <p:cNvSpPr/>
          <p:nvPr/>
        </p:nvSpPr>
        <p:spPr>
          <a:xfrm>
            <a:off x="467499" y="1082650"/>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5" name="Shape 3"/>
          <p:cNvSpPr/>
          <p:nvPr/>
        </p:nvSpPr>
        <p:spPr>
          <a:xfrm>
            <a:off x="4591322" y="942128"/>
            <a:ext cx="3131820" cy="1645920"/>
          </a:xfrm>
          <a:custGeom>
            <a:avLst/>
            <a:gdLst/>
            <a:ahLst/>
            <a:cxnLst/>
            <a:rect l="l" t="t" r="r" b="b"/>
            <a:pathLst>
              <a:path w="3131820" h="1645920">
                <a:moveTo>
                  <a:pt x="80149" y="0"/>
                </a:moveTo>
                <a:lnTo>
                  <a:pt x="3051671" y="0"/>
                </a:lnTo>
                <a:quadBezTo>
                  <a:pt x="3131820" y="0"/>
                  <a:pt x="3131820" y="80149"/>
                </a:quadBezTo>
                <a:lnTo>
                  <a:pt x="3131820" y="1565771"/>
                </a:lnTo>
                <a:quadBezTo>
                  <a:pt x="3131820" y="1645920"/>
                  <a:pt x="3051671" y="1645920"/>
                </a:quadBezTo>
                <a:lnTo>
                  <a:pt x="80149" y="1645920"/>
                </a:lnTo>
                <a:quadBezTo>
                  <a:pt x="0" y="1645920"/>
                  <a:pt x="0" y="1565771"/>
                </a:quadBezTo>
                <a:lnTo>
                  <a:pt x="0" y="80149"/>
                </a:lnTo>
                <a:quadBezTo>
                  <a:pt x="0" y="0"/>
                  <a:pt x="80149" y="0"/>
                </a:quadBezTo>
                <a:close/>
              </a:path>
            </a:pathLst>
          </a:custGeom>
          <a:solidFill>
            <a:srgbClr val="823DCD"/>
          </a:solidFill>
          <a:ln/>
        </p:spPr>
        <p:txBody>
          <a:bodyPr/>
          <a:lstStyle/>
          <a:p>
            <a:endParaRPr lang="en-US"/>
          </a:p>
        </p:txBody>
      </p:sp>
      <p:sp>
        <p:nvSpPr>
          <p:cNvPr id="6" name="Shape 4"/>
          <p:cNvSpPr/>
          <p:nvPr/>
        </p:nvSpPr>
        <p:spPr>
          <a:xfrm>
            <a:off x="4477022" y="1071635"/>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7" name="Shape 5"/>
          <p:cNvSpPr/>
          <p:nvPr/>
        </p:nvSpPr>
        <p:spPr>
          <a:xfrm>
            <a:off x="4477022" y="1448478"/>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8" name="Shape 6"/>
          <p:cNvSpPr/>
          <p:nvPr/>
        </p:nvSpPr>
        <p:spPr>
          <a:xfrm>
            <a:off x="1214125" y="2981221"/>
            <a:ext cx="3131820" cy="1645920"/>
          </a:xfrm>
          <a:custGeom>
            <a:avLst/>
            <a:gdLst/>
            <a:ahLst/>
            <a:cxnLst/>
            <a:rect l="l" t="t" r="r" b="b"/>
            <a:pathLst>
              <a:path w="3131820" h="1645920">
                <a:moveTo>
                  <a:pt x="80149" y="0"/>
                </a:moveTo>
                <a:lnTo>
                  <a:pt x="3051671" y="0"/>
                </a:lnTo>
                <a:quadBezTo>
                  <a:pt x="3131820" y="0"/>
                  <a:pt x="3131820" y="80149"/>
                </a:quadBezTo>
                <a:lnTo>
                  <a:pt x="3131820" y="1565771"/>
                </a:lnTo>
                <a:quadBezTo>
                  <a:pt x="3131820" y="1645920"/>
                  <a:pt x="3051671" y="1645920"/>
                </a:quadBezTo>
                <a:lnTo>
                  <a:pt x="80149" y="1645920"/>
                </a:lnTo>
                <a:quadBezTo>
                  <a:pt x="0" y="1645920"/>
                  <a:pt x="0" y="1565771"/>
                </a:quadBezTo>
                <a:lnTo>
                  <a:pt x="0" y="80149"/>
                </a:lnTo>
                <a:quadBezTo>
                  <a:pt x="0" y="0"/>
                  <a:pt x="80149" y="0"/>
                </a:quadBezTo>
                <a:close/>
              </a:path>
            </a:pathLst>
          </a:custGeom>
          <a:solidFill>
            <a:srgbClr val="823DCD"/>
          </a:solidFill>
          <a:ln/>
        </p:spPr>
        <p:txBody>
          <a:bodyPr/>
          <a:lstStyle/>
          <a:p>
            <a:endParaRPr lang="en-US"/>
          </a:p>
        </p:txBody>
      </p:sp>
      <p:sp>
        <p:nvSpPr>
          <p:cNvPr id="9" name="Shape 7"/>
          <p:cNvSpPr/>
          <p:nvPr/>
        </p:nvSpPr>
        <p:spPr>
          <a:xfrm>
            <a:off x="1118113" y="3138561"/>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10" name="Shape 8"/>
          <p:cNvSpPr/>
          <p:nvPr/>
        </p:nvSpPr>
        <p:spPr>
          <a:xfrm>
            <a:off x="1118113" y="3892248"/>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11" name="Shape 9"/>
          <p:cNvSpPr/>
          <p:nvPr/>
        </p:nvSpPr>
        <p:spPr>
          <a:xfrm>
            <a:off x="1118113" y="3515405"/>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12" name="Shape 10"/>
          <p:cNvSpPr/>
          <p:nvPr/>
        </p:nvSpPr>
        <p:spPr>
          <a:xfrm>
            <a:off x="5272518" y="2981221"/>
            <a:ext cx="3131820" cy="1645920"/>
          </a:xfrm>
          <a:custGeom>
            <a:avLst/>
            <a:gdLst/>
            <a:ahLst/>
            <a:cxnLst/>
            <a:rect l="l" t="t" r="r" b="b"/>
            <a:pathLst>
              <a:path w="3131820" h="1645920">
                <a:moveTo>
                  <a:pt x="80149" y="0"/>
                </a:moveTo>
                <a:lnTo>
                  <a:pt x="3051671" y="0"/>
                </a:lnTo>
                <a:quadBezTo>
                  <a:pt x="3131820" y="0"/>
                  <a:pt x="3131820" y="80149"/>
                </a:quadBezTo>
                <a:lnTo>
                  <a:pt x="3131820" y="1565771"/>
                </a:lnTo>
                <a:quadBezTo>
                  <a:pt x="3131820" y="1645920"/>
                  <a:pt x="3051671" y="1645920"/>
                </a:quadBezTo>
                <a:lnTo>
                  <a:pt x="80149" y="1645920"/>
                </a:lnTo>
                <a:quadBezTo>
                  <a:pt x="0" y="1645920"/>
                  <a:pt x="0" y="1565771"/>
                </a:quadBezTo>
                <a:lnTo>
                  <a:pt x="0" y="80149"/>
                </a:lnTo>
                <a:quadBezTo>
                  <a:pt x="0" y="0"/>
                  <a:pt x="80149" y="0"/>
                </a:quadBezTo>
                <a:close/>
              </a:path>
            </a:pathLst>
          </a:custGeom>
          <a:solidFill>
            <a:srgbClr val="000000"/>
          </a:solidFill>
          <a:ln w="19050">
            <a:solidFill>
              <a:srgbClr val="823DCD"/>
            </a:solidFill>
            <a:prstDash val="solid"/>
          </a:ln>
        </p:spPr>
        <p:txBody>
          <a:bodyPr/>
          <a:lstStyle/>
          <a:p>
            <a:endParaRPr lang="en-US"/>
          </a:p>
        </p:txBody>
      </p:sp>
      <p:sp>
        <p:nvSpPr>
          <p:cNvPr id="13" name="Shape 11"/>
          <p:cNvSpPr/>
          <p:nvPr/>
        </p:nvSpPr>
        <p:spPr>
          <a:xfrm>
            <a:off x="5154830" y="3138156"/>
            <a:ext cx="235376" cy="228600"/>
          </a:xfrm>
          <a:custGeom>
            <a:avLst/>
            <a:gdLst/>
            <a:ahLst/>
            <a:cxnLst/>
            <a:rect l="l" t="t" r="r" b="b"/>
            <a:pathLst>
              <a:path w="235376" h="228600">
                <a:moveTo>
                  <a:pt x="117688" y="0"/>
                </a:moveTo>
                <a:cubicBezTo>
                  <a:pt x="182641" y="0"/>
                  <a:pt x="235376" y="51216"/>
                  <a:pt x="235376" y="114300"/>
                </a:cubicBezTo>
                <a:cubicBezTo>
                  <a:pt x="235376" y="177384"/>
                  <a:pt x="182641" y="228600"/>
                  <a:pt x="117688" y="228600"/>
                </a:cubicBezTo>
                <a:cubicBezTo>
                  <a:pt x="52734" y="228600"/>
                  <a:pt x="0" y="177384"/>
                  <a:pt x="0" y="114300"/>
                </a:cubicBezTo>
                <a:cubicBezTo>
                  <a:pt x="0" y="51216"/>
                  <a:pt x="52734" y="0"/>
                  <a:pt x="117688" y="0"/>
                </a:cubicBezTo>
                <a:close/>
              </a:path>
            </a:pathLst>
          </a:custGeom>
          <a:solidFill>
            <a:srgbClr val="000000"/>
          </a:solidFill>
          <a:ln w="19050">
            <a:solidFill>
              <a:srgbClr val="823DCD"/>
            </a:solidFill>
            <a:prstDash val="solid"/>
          </a:ln>
        </p:spPr>
        <p:txBody>
          <a:bodyPr/>
          <a:lstStyle/>
          <a:p>
            <a:endParaRPr lang="en-US"/>
          </a:p>
        </p:txBody>
      </p:sp>
      <p:sp>
        <p:nvSpPr>
          <p:cNvPr id="14" name="Shape 12"/>
          <p:cNvSpPr/>
          <p:nvPr/>
        </p:nvSpPr>
        <p:spPr>
          <a:xfrm>
            <a:off x="5154830" y="3891843"/>
            <a:ext cx="235376" cy="228600"/>
          </a:xfrm>
          <a:custGeom>
            <a:avLst/>
            <a:gdLst/>
            <a:ahLst/>
            <a:cxnLst/>
            <a:rect l="l" t="t" r="r" b="b"/>
            <a:pathLst>
              <a:path w="235376" h="228600">
                <a:moveTo>
                  <a:pt x="117688" y="0"/>
                </a:moveTo>
                <a:cubicBezTo>
                  <a:pt x="182641" y="0"/>
                  <a:pt x="235376" y="51216"/>
                  <a:pt x="235376" y="114300"/>
                </a:cubicBezTo>
                <a:cubicBezTo>
                  <a:pt x="235376" y="177384"/>
                  <a:pt x="182641" y="228600"/>
                  <a:pt x="117688" y="228600"/>
                </a:cubicBezTo>
                <a:cubicBezTo>
                  <a:pt x="52734" y="228600"/>
                  <a:pt x="0" y="177384"/>
                  <a:pt x="0" y="114300"/>
                </a:cubicBezTo>
                <a:cubicBezTo>
                  <a:pt x="0" y="51216"/>
                  <a:pt x="52734" y="0"/>
                  <a:pt x="117688" y="0"/>
                </a:cubicBezTo>
                <a:close/>
              </a:path>
            </a:pathLst>
          </a:custGeom>
          <a:solidFill>
            <a:srgbClr val="000000"/>
          </a:solidFill>
          <a:ln w="19050">
            <a:solidFill>
              <a:srgbClr val="823DCD"/>
            </a:solidFill>
            <a:prstDash val="solid"/>
          </a:ln>
        </p:spPr>
        <p:txBody>
          <a:bodyPr/>
          <a:lstStyle/>
          <a:p>
            <a:endParaRPr lang="en-US"/>
          </a:p>
        </p:txBody>
      </p:sp>
      <p:sp>
        <p:nvSpPr>
          <p:cNvPr id="15" name="Shape 13"/>
          <p:cNvSpPr/>
          <p:nvPr/>
        </p:nvSpPr>
        <p:spPr>
          <a:xfrm>
            <a:off x="5154830" y="3515000"/>
            <a:ext cx="235376" cy="228600"/>
          </a:xfrm>
          <a:custGeom>
            <a:avLst/>
            <a:gdLst/>
            <a:ahLst/>
            <a:cxnLst/>
            <a:rect l="l" t="t" r="r" b="b"/>
            <a:pathLst>
              <a:path w="235376" h="228600">
                <a:moveTo>
                  <a:pt x="117688" y="0"/>
                </a:moveTo>
                <a:cubicBezTo>
                  <a:pt x="182641" y="0"/>
                  <a:pt x="235376" y="51216"/>
                  <a:pt x="235376" y="114300"/>
                </a:cubicBezTo>
                <a:cubicBezTo>
                  <a:pt x="235376" y="177384"/>
                  <a:pt x="182641" y="228600"/>
                  <a:pt x="117688" y="228600"/>
                </a:cubicBezTo>
                <a:cubicBezTo>
                  <a:pt x="52734" y="228600"/>
                  <a:pt x="0" y="177384"/>
                  <a:pt x="0" y="114300"/>
                </a:cubicBezTo>
                <a:cubicBezTo>
                  <a:pt x="0" y="51216"/>
                  <a:pt x="52734" y="0"/>
                  <a:pt x="117688" y="0"/>
                </a:cubicBezTo>
                <a:close/>
              </a:path>
            </a:pathLst>
          </a:custGeom>
          <a:solidFill>
            <a:srgbClr val="000000"/>
          </a:solidFill>
          <a:ln w="19050">
            <a:solidFill>
              <a:srgbClr val="823DCD"/>
            </a:solidFill>
            <a:prstDash val="solid"/>
          </a:ln>
        </p:spPr>
        <p:txBody>
          <a:bodyPr/>
          <a:lstStyle/>
          <a:p>
            <a:endParaRPr lang="en-US"/>
          </a:p>
        </p:txBody>
      </p:sp>
      <p:sp>
        <p:nvSpPr>
          <p:cNvPr id="16" name="Shape 14"/>
          <p:cNvSpPr/>
          <p:nvPr/>
        </p:nvSpPr>
        <p:spPr>
          <a:xfrm>
            <a:off x="5154830" y="4268687"/>
            <a:ext cx="235376" cy="228600"/>
          </a:xfrm>
          <a:custGeom>
            <a:avLst/>
            <a:gdLst/>
            <a:ahLst/>
            <a:cxnLst/>
            <a:rect l="l" t="t" r="r" b="b"/>
            <a:pathLst>
              <a:path w="235376" h="228600">
                <a:moveTo>
                  <a:pt x="117688" y="0"/>
                </a:moveTo>
                <a:cubicBezTo>
                  <a:pt x="182641" y="0"/>
                  <a:pt x="235376" y="51216"/>
                  <a:pt x="235376" y="114300"/>
                </a:cubicBezTo>
                <a:cubicBezTo>
                  <a:pt x="235376" y="177384"/>
                  <a:pt x="182641" y="228600"/>
                  <a:pt x="117688" y="228600"/>
                </a:cubicBezTo>
                <a:cubicBezTo>
                  <a:pt x="52734" y="228600"/>
                  <a:pt x="0" y="177384"/>
                  <a:pt x="0" y="114300"/>
                </a:cubicBezTo>
                <a:cubicBezTo>
                  <a:pt x="0" y="51216"/>
                  <a:pt x="52734" y="0"/>
                  <a:pt x="117688" y="0"/>
                </a:cubicBezTo>
                <a:close/>
              </a:path>
            </a:pathLst>
          </a:custGeom>
          <a:solidFill>
            <a:srgbClr val="000000"/>
          </a:solidFill>
          <a:ln w="19050">
            <a:solidFill>
              <a:srgbClr val="823DCD"/>
            </a:solidFill>
            <a:prstDash val="solid"/>
          </a:ln>
        </p:spPr>
        <p:txBody>
          <a:bodyPr/>
          <a:lstStyle/>
          <a:p>
            <a:endParaRPr lang="en-US"/>
          </a:p>
        </p:txBody>
      </p:sp>
      <p:sp>
        <p:nvSpPr>
          <p:cNvPr id="17" name="Text 15"/>
          <p:cNvSpPr/>
          <p:nvPr/>
        </p:nvSpPr>
        <p:spPr>
          <a:xfrm>
            <a:off x="741578" y="941832"/>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TFA and Ag trade</a:t>
            </a:r>
            <a:endParaRPr lang="en-US" sz="1500" dirty="0"/>
          </a:p>
        </p:txBody>
      </p:sp>
      <p:sp>
        <p:nvSpPr>
          <p:cNvPr id="18" name="Text 16"/>
          <p:cNvSpPr/>
          <p:nvPr/>
        </p:nvSpPr>
        <p:spPr>
          <a:xfrm>
            <a:off x="684669" y="1196950"/>
            <a:ext cx="2926080" cy="1463040"/>
          </a:xfrm>
          <a:prstGeom prst="rect">
            <a:avLst/>
          </a:prstGeom>
          <a:noFill/>
          <a:ln/>
        </p:spPr>
        <p:txBody>
          <a:bodyPr wrap="square" lIns="95250" tIns="95250" rIns="95250" bIns="95250" rtlCol="0" anchor="t">
            <a:spAutoFit/>
          </a:bodyPr>
          <a:lstStyle/>
          <a:p>
            <a:pPr>
              <a:lnSpc>
                <a:spcPct val="80000"/>
              </a:lnSpc>
              <a:spcBef>
                <a:spcPts val="375"/>
              </a:spcBef>
            </a:pPr>
            <a:r>
              <a:rPr lang="en-US" sz="900" dirty="0">
                <a:solidFill>
                  <a:srgbClr val="FFFFFF"/>
                </a:solidFill>
                <a:latin typeface="Arial" pitchFamily="34" charset="0"/>
                <a:ea typeface="Arial" pitchFamily="34" charset="-122"/>
                <a:cs typeface="Arial" pitchFamily="34" charset="-120"/>
              </a:rPr>
              <a:t>The WTO Trade Facilitation Agreement (TFA) aims to expedite the movement, release, and clearance of goods across borders. Several provisions within the TFA have a direct impact on agricultural trade, addressing various aspects of customs procedures and controls that can affect the efficiency and predictability of agri-trade.</a:t>
            </a:r>
            <a:endParaRPr lang="en-US" sz="1500" dirty="0"/>
          </a:p>
        </p:txBody>
      </p:sp>
      <p:sp>
        <p:nvSpPr>
          <p:cNvPr id="19" name="Text 17"/>
          <p:cNvSpPr/>
          <p:nvPr/>
        </p:nvSpPr>
        <p:spPr>
          <a:xfrm>
            <a:off x="4751342" y="942128"/>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Agreement on Agriculture</a:t>
            </a:r>
            <a:endParaRPr lang="en-US" sz="1500" dirty="0"/>
          </a:p>
        </p:txBody>
      </p:sp>
      <p:sp>
        <p:nvSpPr>
          <p:cNvPr id="20" name="Text 18"/>
          <p:cNvSpPr/>
          <p:nvPr/>
        </p:nvSpPr>
        <p:spPr>
          <a:xfrm>
            <a:off x="4751342" y="1284032"/>
            <a:ext cx="2926080" cy="8229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Article 6.2 (Development box)</a:t>
            </a:r>
            <a:endParaRPr lang="en-US" sz="1500" dirty="0"/>
          </a:p>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Article 9</a:t>
            </a:r>
            <a:endParaRPr lang="en-US" sz="1500" dirty="0"/>
          </a:p>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Annex 2 Green Box extension services</a:t>
            </a:r>
            <a:endParaRPr lang="en-US" sz="1500" dirty="0"/>
          </a:p>
        </p:txBody>
      </p:sp>
      <p:sp>
        <p:nvSpPr>
          <p:cNvPr id="21" name="Text 19"/>
          <p:cNvSpPr/>
          <p:nvPr/>
        </p:nvSpPr>
        <p:spPr>
          <a:xfrm>
            <a:off x="1374145" y="2981327"/>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GATS</a:t>
            </a:r>
            <a:endParaRPr lang="en-US" sz="1500" dirty="0"/>
          </a:p>
        </p:txBody>
      </p:sp>
      <p:sp>
        <p:nvSpPr>
          <p:cNvPr id="22" name="Text 20"/>
          <p:cNvSpPr/>
          <p:nvPr/>
        </p:nvSpPr>
        <p:spPr>
          <a:xfrm>
            <a:off x="1374145" y="3323231"/>
            <a:ext cx="2926080" cy="10515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Multiple modes of Supply</a:t>
            </a:r>
            <a:endParaRPr lang="en-US" sz="1500" dirty="0"/>
          </a:p>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National Treatment</a:t>
            </a:r>
            <a:endParaRPr lang="en-US" sz="1500" dirty="0"/>
          </a:p>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Domestic Regulations</a:t>
            </a:r>
            <a:endParaRPr lang="en-US" sz="1500" dirty="0"/>
          </a:p>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Specific Commitments</a:t>
            </a:r>
            <a:endParaRPr lang="en-US" sz="1500" dirty="0"/>
          </a:p>
        </p:txBody>
      </p:sp>
      <p:sp>
        <p:nvSpPr>
          <p:cNvPr id="23" name="Text 21"/>
          <p:cNvSpPr/>
          <p:nvPr/>
        </p:nvSpPr>
        <p:spPr>
          <a:xfrm>
            <a:off x="5478019" y="2981221"/>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SPS and TBT</a:t>
            </a:r>
            <a:endParaRPr lang="en-US" sz="1500" dirty="0"/>
          </a:p>
        </p:txBody>
      </p:sp>
      <p:sp>
        <p:nvSpPr>
          <p:cNvPr id="24" name="Text 22"/>
          <p:cNvSpPr/>
          <p:nvPr/>
        </p:nvSpPr>
        <p:spPr>
          <a:xfrm>
            <a:off x="5478258" y="3323207"/>
            <a:ext cx="2926080" cy="10515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Risk Assessment</a:t>
            </a:r>
            <a:endParaRPr lang="en-US" sz="1500" dirty="0"/>
          </a:p>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Conformity assessment</a:t>
            </a:r>
            <a:endParaRPr lang="en-US" sz="1500" dirty="0"/>
          </a:p>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Accreditation</a:t>
            </a:r>
            <a:endParaRPr lang="en-US" sz="1500" dirty="0"/>
          </a:p>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Certification</a:t>
            </a:r>
            <a:endParaRPr lang="en-US" sz="15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7068178" y="711610"/>
            <a:ext cx="1894239" cy="2204041"/>
          </a:xfrm>
          <a:custGeom>
            <a:avLst/>
            <a:gdLst/>
            <a:ahLst/>
            <a:cxnLst/>
            <a:rect l="l" t="t" r="r" b="b"/>
            <a:pathLst>
              <a:path w="2075822" h="3235214">
                <a:moveTo>
                  <a:pt x="134083" y="0"/>
                </a:moveTo>
                <a:lnTo>
                  <a:pt x="1941739" y="0"/>
                </a:lnTo>
                <a:quadBezTo>
                  <a:pt x="2075822" y="0"/>
                  <a:pt x="2075822" y="134083"/>
                </a:quadBezTo>
                <a:lnTo>
                  <a:pt x="2075822" y="3101131"/>
                </a:lnTo>
                <a:quadBezTo>
                  <a:pt x="2075822" y="3235214"/>
                  <a:pt x="1941739" y="3235214"/>
                </a:quadBezTo>
                <a:lnTo>
                  <a:pt x="134083" y="3235214"/>
                </a:lnTo>
                <a:quadBezTo>
                  <a:pt x="0" y="3235214"/>
                  <a:pt x="0" y="3101131"/>
                </a:quadBezTo>
                <a:lnTo>
                  <a:pt x="0" y="134083"/>
                </a:lnTo>
                <a:quadBezTo>
                  <a:pt x="0" y="0"/>
                  <a:pt x="134083" y="0"/>
                </a:quadBezTo>
                <a:close/>
              </a:path>
            </a:pathLst>
          </a:custGeom>
          <a:solidFill>
            <a:srgbClr val="72349D"/>
          </a:solidFill>
          <a:ln/>
        </p:spPr>
        <p:txBody>
          <a:bodyPr/>
          <a:lstStyle/>
          <a:p>
            <a:endParaRPr lang="en-US"/>
          </a:p>
        </p:txBody>
      </p:sp>
      <p:sp>
        <p:nvSpPr>
          <p:cNvPr id="3" name="Shape 1"/>
          <p:cNvSpPr/>
          <p:nvPr/>
        </p:nvSpPr>
        <p:spPr>
          <a:xfrm>
            <a:off x="2357064" y="737875"/>
            <a:ext cx="2471528" cy="2079468"/>
          </a:xfrm>
          <a:custGeom>
            <a:avLst/>
            <a:gdLst/>
            <a:ahLst/>
            <a:cxnLst/>
            <a:rect l="l" t="t" r="r" b="b"/>
            <a:pathLst>
              <a:path w="2471528" h="3246120">
                <a:moveTo>
                  <a:pt x="159642" y="0"/>
                </a:moveTo>
                <a:lnTo>
                  <a:pt x="2311885" y="0"/>
                </a:lnTo>
                <a:quadBezTo>
                  <a:pt x="2471528" y="0"/>
                  <a:pt x="2471528" y="159642"/>
                </a:quadBezTo>
                <a:lnTo>
                  <a:pt x="2471528" y="3086478"/>
                </a:lnTo>
                <a:quadBezTo>
                  <a:pt x="2471528" y="3246120"/>
                  <a:pt x="2311885" y="3246120"/>
                </a:quadBezTo>
                <a:lnTo>
                  <a:pt x="159642" y="3246120"/>
                </a:lnTo>
                <a:quadBezTo>
                  <a:pt x="0" y="3246120"/>
                  <a:pt x="0" y="3086478"/>
                </a:quadBezTo>
                <a:lnTo>
                  <a:pt x="0" y="159642"/>
                </a:lnTo>
                <a:quadBezTo>
                  <a:pt x="0" y="0"/>
                  <a:pt x="159642" y="0"/>
                </a:quadBezTo>
                <a:close/>
              </a:path>
            </a:pathLst>
          </a:custGeom>
          <a:solidFill>
            <a:srgbClr val="72349D"/>
          </a:solidFill>
          <a:ln/>
        </p:spPr>
        <p:txBody>
          <a:bodyPr/>
          <a:lstStyle/>
          <a:p>
            <a:endParaRPr lang="en-US"/>
          </a:p>
        </p:txBody>
      </p:sp>
      <p:sp>
        <p:nvSpPr>
          <p:cNvPr id="4" name="Text 2"/>
          <p:cNvSpPr/>
          <p:nvPr/>
        </p:nvSpPr>
        <p:spPr>
          <a:xfrm>
            <a:off x="-271672" y="161641"/>
            <a:ext cx="5486400" cy="457200"/>
          </a:xfrm>
          <a:prstGeom prst="rect">
            <a:avLst/>
          </a:prstGeom>
          <a:noFill/>
          <a:ln/>
        </p:spPr>
        <p:txBody>
          <a:bodyPr wrap="square" lIns="95250" tIns="95250" rIns="95250" bIns="95250" rtlCol="0" anchor="t">
            <a:spAutoFit/>
          </a:bodyPr>
          <a:lstStyle/>
          <a:p>
            <a:pPr algn="ctr">
              <a:lnSpc>
                <a:spcPct val="120000"/>
              </a:lnSpc>
              <a:spcBef>
                <a:spcPts val="375"/>
              </a:spcBef>
            </a:pPr>
            <a:r>
              <a:rPr lang="en-US" sz="1400" b="1" dirty="0">
                <a:solidFill>
                  <a:srgbClr val="FFFFFF"/>
                </a:solidFill>
                <a:latin typeface="Arial" pitchFamily="34" charset="0"/>
                <a:ea typeface="Arial" pitchFamily="34" charset="-122"/>
                <a:cs typeface="Arial" pitchFamily="34" charset="-120"/>
              </a:rPr>
              <a:t>1- The WTO Trade Facilitation Agreement (TFA)</a:t>
            </a:r>
            <a:endParaRPr lang="en-US" sz="1500" dirty="0"/>
          </a:p>
        </p:txBody>
      </p:sp>
      <p:sp>
        <p:nvSpPr>
          <p:cNvPr id="5" name="Text 3"/>
          <p:cNvSpPr/>
          <p:nvPr/>
        </p:nvSpPr>
        <p:spPr>
          <a:xfrm>
            <a:off x="39126" y="711610"/>
            <a:ext cx="2408403" cy="3291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1.2 Information Available Through Internet</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This provision requires member countries to </a:t>
            </a:r>
            <a:r>
              <a:rPr lang="en-US" sz="900" dirty="0">
                <a:solidFill>
                  <a:srgbClr val="FF1E02"/>
                </a:solidFill>
                <a:latin typeface="Arial" pitchFamily="34" charset="0"/>
                <a:ea typeface="Arial" pitchFamily="34" charset="-122"/>
                <a:cs typeface="Arial" pitchFamily="34" charset="-120"/>
              </a:rPr>
              <a:t>publish information online regarding import, export, and transit procedures.</a:t>
            </a:r>
            <a:r>
              <a:rPr lang="en-US" sz="900" dirty="0">
                <a:solidFill>
                  <a:srgbClr val="FFFFFF"/>
                </a:solidFill>
                <a:latin typeface="Arial" pitchFamily="34" charset="0"/>
                <a:ea typeface="Arial" pitchFamily="34" charset="-122"/>
                <a:cs typeface="Arial" pitchFamily="34" charset="-120"/>
              </a:rPr>
              <a:t> For agricultural traders, this means </a:t>
            </a:r>
            <a:r>
              <a:rPr lang="en-US" sz="900" dirty="0">
                <a:solidFill>
                  <a:srgbClr val="FF1E02"/>
                </a:solidFill>
                <a:latin typeface="Arial" pitchFamily="34" charset="0"/>
                <a:ea typeface="Arial" pitchFamily="34" charset="-122"/>
                <a:cs typeface="Arial" pitchFamily="34" charset="-120"/>
              </a:rPr>
              <a:t>easy access to up-to-date regulations, tariffs, fees</a:t>
            </a:r>
            <a:r>
              <a:rPr lang="en-US" sz="900" dirty="0">
                <a:solidFill>
                  <a:srgbClr val="FFFFFF"/>
                </a:solidFill>
                <a:latin typeface="Arial" pitchFamily="34" charset="0"/>
                <a:ea typeface="Arial" pitchFamily="34" charset="-122"/>
                <a:cs typeface="Arial" pitchFamily="34" charset="-120"/>
              </a:rPr>
              <a:t>, and required documents, enhancing transparency and predictability, reducing delays caused by lack of information, and aiding compliance with international standards.</a:t>
            </a:r>
            <a:endParaRPr lang="en-US" sz="1500" dirty="0"/>
          </a:p>
        </p:txBody>
      </p:sp>
      <p:sp>
        <p:nvSpPr>
          <p:cNvPr id="6" name="Text 4"/>
          <p:cNvSpPr/>
          <p:nvPr/>
        </p:nvSpPr>
        <p:spPr>
          <a:xfrm>
            <a:off x="2459316" y="748781"/>
            <a:ext cx="2369275" cy="3291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5.1 Notifications for Enhanced Controls or Inspections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Countries must </a:t>
            </a:r>
            <a:r>
              <a:rPr lang="en-US" sz="900" dirty="0">
                <a:solidFill>
                  <a:srgbClr val="FF1E02"/>
                </a:solidFill>
                <a:latin typeface="Arial" pitchFamily="34" charset="0"/>
                <a:ea typeface="Arial" pitchFamily="34" charset="-122"/>
                <a:cs typeface="Arial" pitchFamily="34" charset="-120"/>
              </a:rPr>
              <a:t>notify traders in advance of any enhanced inspections or controls</a:t>
            </a:r>
            <a:r>
              <a:rPr lang="en-US" sz="900" dirty="0">
                <a:solidFill>
                  <a:srgbClr val="FFFFFF"/>
                </a:solidFill>
                <a:latin typeface="Arial" pitchFamily="34" charset="0"/>
                <a:ea typeface="Arial" pitchFamily="34" charset="-122"/>
                <a:cs typeface="Arial" pitchFamily="34" charset="-120"/>
              </a:rPr>
              <a:t>, such as those for sanitary and phytosanitary (SPS) measures. This </a:t>
            </a:r>
            <a:r>
              <a:rPr lang="en-US" sz="900" dirty="0">
                <a:solidFill>
                  <a:srgbClr val="FF1E02"/>
                </a:solidFill>
                <a:latin typeface="Arial" pitchFamily="34" charset="0"/>
                <a:ea typeface="Arial" pitchFamily="34" charset="-122"/>
                <a:cs typeface="Arial" pitchFamily="34" charset="-120"/>
              </a:rPr>
              <a:t>allows</a:t>
            </a:r>
            <a:r>
              <a:rPr lang="en-US" sz="900" dirty="0">
                <a:solidFill>
                  <a:srgbClr val="FFFFFF"/>
                </a:solidFill>
                <a:latin typeface="Arial" pitchFamily="34" charset="0"/>
                <a:ea typeface="Arial" pitchFamily="34" charset="-122"/>
                <a:cs typeface="Arial" pitchFamily="34" charset="-120"/>
              </a:rPr>
              <a:t> agricultural exporters and importers t</a:t>
            </a:r>
            <a:r>
              <a:rPr lang="en-US" sz="900" dirty="0">
                <a:solidFill>
                  <a:srgbClr val="FF1E02"/>
                </a:solidFill>
                <a:latin typeface="Arial" pitchFamily="34" charset="0"/>
                <a:ea typeface="Arial" pitchFamily="34" charset="-122"/>
                <a:cs typeface="Arial" pitchFamily="34" charset="-120"/>
              </a:rPr>
              <a:t>o plan and adjust their operations accordingly</a:t>
            </a:r>
            <a:r>
              <a:rPr lang="en-US" sz="900" dirty="0">
                <a:solidFill>
                  <a:srgbClr val="FFFFFF"/>
                </a:solidFill>
                <a:latin typeface="Arial" pitchFamily="34" charset="0"/>
                <a:ea typeface="Arial" pitchFamily="34" charset="-122"/>
                <a:cs typeface="Arial" pitchFamily="34" charset="-120"/>
              </a:rPr>
              <a:t>, reducing unexpected delays and potential spoilage of perishable goods.</a:t>
            </a:r>
            <a:endParaRPr lang="en-US" sz="1500" dirty="0"/>
          </a:p>
        </p:txBody>
      </p:sp>
      <p:sp>
        <p:nvSpPr>
          <p:cNvPr id="7" name="Text 5"/>
          <p:cNvSpPr/>
          <p:nvPr/>
        </p:nvSpPr>
        <p:spPr>
          <a:xfrm>
            <a:off x="4881593" y="737875"/>
            <a:ext cx="2264937" cy="274320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5.2 Detention</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When goods are detained for further inspection, </a:t>
            </a:r>
            <a:r>
              <a:rPr lang="en-US" sz="900" dirty="0">
                <a:solidFill>
                  <a:srgbClr val="FF1E02"/>
                </a:solidFill>
                <a:latin typeface="Arial" pitchFamily="34" charset="0"/>
                <a:ea typeface="Arial" pitchFamily="34" charset="-122"/>
                <a:cs typeface="Arial" pitchFamily="34" charset="-120"/>
              </a:rPr>
              <a:t>authorities must promptly inform the traders.</a:t>
            </a:r>
            <a:r>
              <a:rPr lang="en-US" sz="900" dirty="0">
                <a:solidFill>
                  <a:srgbClr val="FFFFFF"/>
                </a:solidFill>
                <a:latin typeface="Arial" pitchFamily="34" charset="0"/>
                <a:ea typeface="Arial" pitchFamily="34" charset="-122"/>
                <a:cs typeface="Arial" pitchFamily="34" charset="-120"/>
              </a:rPr>
              <a:t> For agricultural products, especially perishables, timely notification and swift resolution of issues are </a:t>
            </a:r>
            <a:r>
              <a:rPr lang="en-US" sz="900" dirty="0">
                <a:solidFill>
                  <a:srgbClr val="FF1E02"/>
                </a:solidFill>
                <a:latin typeface="Arial" pitchFamily="34" charset="0"/>
                <a:ea typeface="Arial" pitchFamily="34" charset="-122"/>
                <a:cs typeface="Arial" pitchFamily="34" charset="-120"/>
              </a:rPr>
              <a:t>crucial to prevent losses </a:t>
            </a:r>
            <a:r>
              <a:rPr lang="en-US" sz="900" dirty="0">
                <a:solidFill>
                  <a:srgbClr val="FFFFFF"/>
                </a:solidFill>
                <a:latin typeface="Arial" pitchFamily="34" charset="0"/>
                <a:ea typeface="Arial" pitchFamily="34" charset="-122"/>
                <a:cs typeface="Arial" pitchFamily="34" charset="-120"/>
              </a:rPr>
              <a:t>due to spoilage or degradation of quality.</a:t>
            </a:r>
            <a:endParaRPr lang="en-US" sz="1500" dirty="0"/>
          </a:p>
        </p:txBody>
      </p:sp>
      <p:sp>
        <p:nvSpPr>
          <p:cNvPr id="8" name="Text 6"/>
          <p:cNvSpPr/>
          <p:nvPr/>
        </p:nvSpPr>
        <p:spPr>
          <a:xfrm>
            <a:off x="7158969" y="638296"/>
            <a:ext cx="1894239" cy="2277355"/>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5.3 Test Procedures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This provision mandates that countries should </a:t>
            </a:r>
            <a:r>
              <a:rPr lang="en-US" sz="900" dirty="0">
                <a:solidFill>
                  <a:srgbClr val="FF1E02"/>
                </a:solidFill>
                <a:latin typeface="Arial" pitchFamily="34" charset="0"/>
                <a:ea typeface="Arial" pitchFamily="34" charset="-122"/>
                <a:cs typeface="Arial" pitchFamily="34" charset="-120"/>
              </a:rPr>
              <a:t>offer the possibility for a second test by a different laboratory if the initial test results are disputed.</a:t>
            </a:r>
            <a:r>
              <a:rPr lang="en-US" sz="900" dirty="0">
                <a:solidFill>
                  <a:srgbClr val="FFFFFF"/>
                </a:solidFill>
                <a:latin typeface="Arial" pitchFamily="34" charset="0"/>
                <a:ea typeface="Arial" pitchFamily="34" charset="-122"/>
                <a:cs typeface="Arial" pitchFamily="34" charset="-120"/>
              </a:rPr>
              <a:t> Agricultural traders benefit from this as it </a:t>
            </a:r>
            <a:r>
              <a:rPr lang="en-US" sz="900" dirty="0">
                <a:solidFill>
                  <a:srgbClr val="FF1E02"/>
                </a:solidFill>
                <a:latin typeface="Arial" pitchFamily="34" charset="0"/>
                <a:ea typeface="Arial" pitchFamily="34" charset="-122"/>
                <a:cs typeface="Arial" pitchFamily="34" charset="-120"/>
              </a:rPr>
              <a:t>ensures fairness</a:t>
            </a:r>
            <a:r>
              <a:rPr lang="en-US" sz="900" dirty="0">
                <a:solidFill>
                  <a:srgbClr val="FFFFFF"/>
                </a:solidFill>
                <a:latin typeface="Arial" pitchFamily="34" charset="0"/>
                <a:ea typeface="Arial" pitchFamily="34" charset="-122"/>
                <a:cs typeface="Arial" pitchFamily="34" charset="-120"/>
              </a:rPr>
              <a:t> and accuracy in testing, particularly important for SPS measures affecting agricultural products.</a:t>
            </a:r>
            <a:endParaRPr lang="en-US" sz="1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5709046" y="823806"/>
            <a:ext cx="1786804" cy="2535480"/>
          </a:xfrm>
          <a:custGeom>
            <a:avLst/>
            <a:gdLst/>
            <a:ahLst/>
            <a:cxnLst/>
            <a:rect l="l" t="t" r="r" b="b"/>
            <a:pathLst>
              <a:path w="1786804" h="3148231">
                <a:moveTo>
                  <a:pt x="115414" y="0"/>
                </a:moveTo>
                <a:lnTo>
                  <a:pt x="1671389" y="0"/>
                </a:lnTo>
                <a:quadBezTo>
                  <a:pt x="1786804" y="0"/>
                  <a:pt x="1786804" y="115414"/>
                </a:quadBezTo>
                <a:lnTo>
                  <a:pt x="1786804" y="3032816"/>
                </a:lnTo>
                <a:quadBezTo>
                  <a:pt x="1786804" y="3148231"/>
                  <a:pt x="1671389" y="3148231"/>
                </a:quadBezTo>
                <a:lnTo>
                  <a:pt x="115414" y="3148231"/>
                </a:lnTo>
                <a:quadBezTo>
                  <a:pt x="0" y="3148231"/>
                  <a:pt x="0" y="3032816"/>
                </a:quadBezTo>
                <a:lnTo>
                  <a:pt x="0" y="115414"/>
                </a:lnTo>
                <a:quadBezTo>
                  <a:pt x="0" y="0"/>
                  <a:pt x="115414" y="0"/>
                </a:quadBezTo>
                <a:close/>
              </a:path>
            </a:pathLst>
          </a:custGeom>
          <a:solidFill>
            <a:srgbClr val="72349D"/>
          </a:solidFill>
          <a:ln/>
        </p:spPr>
        <p:txBody>
          <a:bodyPr/>
          <a:lstStyle/>
          <a:p>
            <a:endParaRPr lang="en-US"/>
          </a:p>
        </p:txBody>
      </p:sp>
      <p:sp>
        <p:nvSpPr>
          <p:cNvPr id="3" name="Shape 1"/>
          <p:cNvSpPr/>
          <p:nvPr/>
        </p:nvSpPr>
        <p:spPr>
          <a:xfrm>
            <a:off x="1828800" y="823805"/>
            <a:ext cx="1786804" cy="2535481"/>
          </a:xfrm>
          <a:custGeom>
            <a:avLst/>
            <a:gdLst/>
            <a:ahLst/>
            <a:cxnLst/>
            <a:rect l="l" t="t" r="r" b="b"/>
            <a:pathLst>
              <a:path w="1786804" h="3193951">
                <a:moveTo>
                  <a:pt x="115414" y="0"/>
                </a:moveTo>
                <a:lnTo>
                  <a:pt x="1671389" y="0"/>
                </a:lnTo>
                <a:quadBezTo>
                  <a:pt x="1786804" y="0"/>
                  <a:pt x="1786804" y="115414"/>
                </a:quadBezTo>
                <a:lnTo>
                  <a:pt x="1786804" y="3078536"/>
                </a:lnTo>
                <a:quadBezTo>
                  <a:pt x="1786804" y="3193951"/>
                  <a:pt x="1671389" y="3193951"/>
                </a:quadBezTo>
                <a:lnTo>
                  <a:pt x="115414" y="3193951"/>
                </a:lnTo>
                <a:quadBezTo>
                  <a:pt x="0" y="3193951"/>
                  <a:pt x="0" y="3078536"/>
                </a:quadBezTo>
                <a:lnTo>
                  <a:pt x="0" y="115414"/>
                </a:lnTo>
                <a:quadBezTo>
                  <a:pt x="0" y="0"/>
                  <a:pt x="115414" y="0"/>
                </a:quadBezTo>
                <a:close/>
              </a:path>
            </a:pathLst>
          </a:custGeom>
          <a:solidFill>
            <a:srgbClr val="72349D"/>
          </a:solidFill>
          <a:ln/>
        </p:spPr>
        <p:txBody>
          <a:bodyPr/>
          <a:lstStyle/>
          <a:p>
            <a:endParaRPr lang="en-US"/>
          </a:p>
        </p:txBody>
      </p:sp>
      <p:sp>
        <p:nvSpPr>
          <p:cNvPr id="4" name="Text 2"/>
          <p:cNvSpPr/>
          <p:nvPr/>
        </p:nvSpPr>
        <p:spPr>
          <a:xfrm>
            <a:off x="108313" y="166878"/>
            <a:ext cx="6005934" cy="457200"/>
          </a:xfrm>
          <a:prstGeom prst="rect">
            <a:avLst/>
          </a:prstGeom>
          <a:noFill/>
          <a:ln/>
        </p:spPr>
        <p:txBody>
          <a:bodyPr wrap="square" lIns="95250" tIns="95250" rIns="95250" bIns="95250" rtlCol="0" anchor="t">
            <a:spAutoFit/>
          </a:bodyPr>
          <a:lstStyle/>
          <a:p>
            <a:pPr algn="ctr">
              <a:lnSpc>
                <a:spcPct val="120000"/>
              </a:lnSpc>
              <a:spcBef>
                <a:spcPts val="375"/>
              </a:spcBef>
            </a:pPr>
            <a:r>
              <a:rPr lang="en-US" sz="1400" b="1" dirty="0">
                <a:solidFill>
                  <a:srgbClr val="FFFFFF"/>
                </a:solidFill>
                <a:latin typeface="Arial" pitchFamily="34" charset="0"/>
                <a:ea typeface="Arial" pitchFamily="34" charset="-122"/>
                <a:cs typeface="Arial" pitchFamily="34" charset="-120"/>
              </a:rPr>
              <a:t>The WTO Trade Facilitation Agreement (TFA) - continued</a:t>
            </a:r>
            <a:endParaRPr lang="en-US" sz="1500" dirty="0"/>
          </a:p>
        </p:txBody>
      </p:sp>
      <p:sp>
        <p:nvSpPr>
          <p:cNvPr id="5" name="Text 3"/>
          <p:cNvSpPr/>
          <p:nvPr/>
        </p:nvSpPr>
        <p:spPr>
          <a:xfrm>
            <a:off x="0" y="778085"/>
            <a:ext cx="1775848" cy="3291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7.1 Pre-arrival Processing</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1E02"/>
                </a:solidFill>
                <a:latin typeface="Arial" pitchFamily="34" charset="0"/>
                <a:ea typeface="Arial" pitchFamily="34" charset="-122"/>
                <a:cs typeface="Arial" pitchFamily="34" charset="-120"/>
              </a:rPr>
              <a:t>This allows traders to submit documentation and data before the goods arrive at the border,</a:t>
            </a:r>
            <a:r>
              <a:rPr lang="en-US" sz="900" dirty="0">
                <a:solidFill>
                  <a:srgbClr val="FFFFFF"/>
                </a:solidFill>
                <a:latin typeface="Arial" pitchFamily="34" charset="0"/>
                <a:ea typeface="Arial" pitchFamily="34" charset="-122"/>
                <a:cs typeface="Arial" pitchFamily="34" charset="-120"/>
              </a:rPr>
              <a:t> speeding up the clearance process. For agricultural products, this reduces time at the border, crucial for maintaining the quality and freshness of perishable goods.</a:t>
            </a:r>
            <a:endParaRPr lang="en-US" sz="1500" dirty="0"/>
          </a:p>
        </p:txBody>
      </p:sp>
      <p:sp>
        <p:nvSpPr>
          <p:cNvPr id="6" name="Text 4"/>
          <p:cNvSpPr/>
          <p:nvPr/>
        </p:nvSpPr>
        <p:spPr>
          <a:xfrm>
            <a:off x="1775848" y="778085"/>
            <a:ext cx="1919314" cy="3291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7.2 Electronic Payment</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1E02"/>
                </a:solidFill>
                <a:latin typeface="Arial" pitchFamily="34" charset="0"/>
                <a:ea typeface="Arial" pitchFamily="34" charset="-122"/>
                <a:cs typeface="Arial" pitchFamily="34" charset="-120"/>
              </a:rPr>
              <a:t>Provision for electronic payment of duties, taxes, fees, and charges facilitates quicker transactions and reduces the time spent on administrative procedures.</a:t>
            </a:r>
            <a:r>
              <a:rPr lang="en-US" sz="900" dirty="0">
                <a:solidFill>
                  <a:srgbClr val="FFFFFF"/>
                </a:solidFill>
                <a:latin typeface="Arial" pitchFamily="34" charset="0"/>
                <a:ea typeface="Arial" pitchFamily="34" charset="-122"/>
                <a:cs typeface="Arial" pitchFamily="34" charset="-120"/>
              </a:rPr>
              <a:t> Agricultural traders can benefit from </a:t>
            </a:r>
            <a:r>
              <a:rPr lang="en-US" sz="900" dirty="0">
                <a:solidFill>
                  <a:srgbClr val="FFFF3A"/>
                </a:solidFill>
                <a:latin typeface="Arial" pitchFamily="34" charset="0"/>
                <a:ea typeface="Arial" pitchFamily="34" charset="-122"/>
                <a:cs typeface="Arial" pitchFamily="34" charset="-120"/>
              </a:rPr>
              <a:t>faster clearance and reduced risks of spoilag</a:t>
            </a:r>
            <a:r>
              <a:rPr lang="en-US" sz="900" dirty="0">
                <a:solidFill>
                  <a:srgbClr val="FFFFFF"/>
                </a:solidFill>
                <a:latin typeface="Arial" pitchFamily="34" charset="0"/>
                <a:ea typeface="Arial" pitchFamily="34" charset="-122"/>
                <a:cs typeface="Arial" pitchFamily="34" charset="-120"/>
              </a:rPr>
              <a:t>e, especially for time-sensitive products.</a:t>
            </a:r>
            <a:endParaRPr lang="en-US" sz="1500" dirty="0"/>
          </a:p>
        </p:txBody>
      </p:sp>
      <p:sp>
        <p:nvSpPr>
          <p:cNvPr id="7" name="Text 5"/>
          <p:cNvSpPr/>
          <p:nvPr/>
        </p:nvSpPr>
        <p:spPr>
          <a:xfrm>
            <a:off x="3601062" y="778085"/>
            <a:ext cx="2167119" cy="3291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7.3 Separation of Release from Final Determination of Customs Duties, Taxes, Fees and Charges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1E02"/>
                </a:solidFill>
                <a:latin typeface="Arial" pitchFamily="34" charset="0"/>
                <a:ea typeface="Arial" pitchFamily="34" charset="-122"/>
                <a:cs typeface="Arial" pitchFamily="34" charset="-120"/>
              </a:rPr>
              <a:t>Goods can be released before the final determination of duties and taxes, provided appropriate guarantees are in place.</a:t>
            </a:r>
            <a:r>
              <a:rPr lang="en-US" sz="900" dirty="0">
                <a:solidFill>
                  <a:srgbClr val="FFFFFF"/>
                </a:solidFill>
                <a:latin typeface="Arial" pitchFamily="34" charset="0"/>
                <a:ea typeface="Arial" pitchFamily="34" charset="-122"/>
                <a:cs typeface="Arial" pitchFamily="34" charset="-120"/>
              </a:rPr>
              <a:t> This accelerates the movement of agricultural products through customs, which is vital for maintaining product quality and reducing storage costs.</a:t>
            </a:r>
            <a:endParaRPr lang="en-US" sz="1500" dirty="0"/>
          </a:p>
        </p:txBody>
      </p:sp>
      <p:sp>
        <p:nvSpPr>
          <p:cNvPr id="8" name="Text 6"/>
          <p:cNvSpPr/>
          <p:nvPr/>
        </p:nvSpPr>
        <p:spPr>
          <a:xfrm>
            <a:off x="5797982" y="778085"/>
            <a:ext cx="1795412" cy="3291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7.4 Risk Management</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Implementing risk management systems allows customs to f</a:t>
            </a:r>
            <a:r>
              <a:rPr lang="en-US" sz="900" dirty="0">
                <a:solidFill>
                  <a:srgbClr val="FF1E02"/>
                </a:solidFill>
                <a:latin typeface="Arial" pitchFamily="34" charset="0"/>
                <a:ea typeface="Arial" pitchFamily="34" charset="-122"/>
                <a:cs typeface="Arial" pitchFamily="34" charset="-120"/>
              </a:rPr>
              <a:t>ocus on high-risk shipments, reducing unnecessary inspections for low-risk agricultural goods. </a:t>
            </a:r>
            <a:r>
              <a:rPr lang="en-US" sz="900" dirty="0">
                <a:solidFill>
                  <a:srgbClr val="FFFFFF"/>
                </a:solidFill>
                <a:latin typeface="Arial" pitchFamily="34" charset="0"/>
                <a:ea typeface="Arial" pitchFamily="34" charset="-122"/>
                <a:cs typeface="Arial" pitchFamily="34" charset="-120"/>
              </a:rPr>
              <a:t>This ensures </a:t>
            </a:r>
            <a:r>
              <a:rPr lang="en-US" sz="900" dirty="0">
                <a:solidFill>
                  <a:srgbClr val="FFFF3A"/>
                </a:solidFill>
                <a:latin typeface="Arial" pitchFamily="34" charset="0"/>
                <a:ea typeface="Arial" pitchFamily="34" charset="-122"/>
                <a:cs typeface="Arial" pitchFamily="34" charset="-120"/>
              </a:rPr>
              <a:t>faster clearance </a:t>
            </a:r>
            <a:r>
              <a:rPr lang="en-US" sz="900" dirty="0">
                <a:solidFill>
                  <a:srgbClr val="FFFFFF"/>
                </a:solidFill>
                <a:latin typeface="Arial" pitchFamily="34" charset="0"/>
                <a:ea typeface="Arial" pitchFamily="34" charset="-122"/>
                <a:cs typeface="Arial" pitchFamily="34" charset="-120"/>
              </a:rPr>
              <a:t>for most agricultural products, minimizing delays and potential spoilage.</a:t>
            </a:r>
            <a:endParaRPr lang="en-US" sz="1500" dirty="0"/>
          </a:p>
        </p:txBody>
      </p:sp>
      <p:sp>
        <p:nvSpPr>
          <p:cNvPr id="9" name="Text 7"/>
          <p:cNvSpPr/>
          <p:nvPr/>
        </p:nvSpPr>
        <p:spPr>
          <a:xfrm>
            <a:off x="7593394" y="651510"/>
            <a:ext cx="1586734" cy="384048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7.7 Authorized Operators</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This provision encourages the u</a:t>
            </a:r>
            <a:r>
              <a:rPr lang="en-US" sz="900" dirty="0">
                <a:solidFill>
                  <a:srgbClr val="FF1E02"/>
                </a:solidFill>
                <a:latin typeface="Arial" pitchFamily="34" charset="0"/>
                <a:ea typeface="Arial" pitchFamily="34" charset="-122"/>
                <a:cs typeface="Arial" pitchFamily="34" charset="-120"/>
              </a:rPr>
              <a:t>se of authorized economic operators (AEOs) who are granted simplified customs procedures.</a:t>
            </a:r>
            <a:r>
              <a:rPr lang="en-US" sz="900" dirty="0">
                <a:solidFill>
                  <a:srgbClr val="FFFFFF"/>
                </a:solidFill>
                <a:latin typeface="Arial" pitchFamily="34" charset="0"/>
                <a:ea typeface="Arial" pitchFamily="34" charset="-122"/>
                <a:cs typeface="Arial" pitchFamily="34" charset="-120"/>
              </a:rPr>
              <a:t> Agricultural traders who qualify as AEOs can experience </a:t>
            </a:r>
            <a:r>
              <a:rPr lang="en-US" sz="900" dirty="0">
                <a:solidFill>
                  <a:srgbClr val="FFFF3A"/>
                </a:solidFill>
                <a:latin typeface="Arial" pitchFamily="34" charset="0"/>
                <a:ea typeface="Arial" pitchFamily="34" charset="-122"/>
                <a:cs typeface="Arial" pitchFamily="34" charset="-120"/>
              </a:rPr>
              <a:t>faster and more efficient clearance</a:t>
            </a:r>
            <a:r>
              <a:rPr lang="en-US" sz="900" dirty="0">
                <a:solidFill>
                  <a:srgbClr val="FFFFFF"/>
                </a:solidFill>
                <a:latin typeface="Arial" pitchFamily="34" charset="0"/>
                <a:ea typeface="Arial" pitchFamily="34" charset="-122"/>
                <a:cs typeface="Arial" pitchFamily="34" charset="-120"/>
              </a:rPr>
              <a:t> processes, improving supply chain reliability.</a:t>
            </a:r>
            <a:endParaRPr lang="en-US" sz="15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5291691" y="1245546"/>
            <a:ext cx="3636602" cy="2135869"/>
          </a:xfrm>
          <a:custGeom>
            <a:avLst/>
            <a:gdLst/>
            <a:ahLst/>
            <a:cxnLst/>
            <a:rect l="l" t="t" r="r" b="b"/>
            <a:pathLst>
              <a:path w="3636602" h="2135869">
                <a:moveTo>
                  <a:pt x="137961" y="0"/>
                </a:moveTo>
                <a:lnTo>
                  <a:pt x="3498640" y="0"/>
                </a:lnTo>
                <a:quadBezTo>
                  <a:pt x="3636602" y="0"/>
                  <a:pt x="3636602" y="137961"/>
                </a:quadBezTo>
                <a:lnTo>
                  <a:pt x="3636602" y="1997908"/>
                </a:lnTo>
                <a:quadBezTo>
                  <a:pt x="3636602" y="2135869"/>
                  <a:pt x="3498640" y="2135869"/>
                </a:quadBezTo>
                <a:lnTo>
                  <a:pt x="137961" y="2135869"/>
                </a:lnTo>
                <a:quadBezTo>
                  <a:pt x="0" y="2135869"/>
                  <a:pt x="0" y="1997908"/>
                </a:quadBezTo>
                <a:lnTo>
                  <a:pt x="0" y="137961"/>
                </a:lnTo>
                <a:quadBezTo>
                  <a:pt x="0" y="0"/>
                  <a:pt x="137961" y="0"/>
                </a:quadBezTo>
                <a:close/>
              </a:path>
            </a:pathLst>
          </a:custGeom>
          <a:solidFill>
            <a:srgbClr val="72349D"/>
          </a:solidFill>
          <a:ln/>
        </p:spPr>
        <p:txBody>
          <a:bodyPr/>
          <a:lstStyle/>
          <a:p>
            <a:endParaRPr lang="en-US"/>
          </a:p>
        </p:txBody>
      </p:sp>
      <p:sp>
        <p:nvSpPr>
          <p:cNvPr id="3" name="Shape 1"/>
          <p:cNvSpPr/>
          <p:nvPr/>
        </p:nvSpPr>
        <p:spPr>
          <a:xfrm>
            <a:off x="332282" y="1245546"/>
            <a:ext cx="3636602" cy="2135869"/>
          </a:xfrm>
          <a:custGeom>
            <a:avLst/>
            <a:gdLst/>
            <a:ahLst/>
            <a:cxnLst/>
            <a:rect l="l" t="t" r="r" b="b"/>
            <a:pathLst>
              <a:path w="3636602" h="2135869">
                <a:moveTo>
                  <a:pt x="137961" y="0"/>
                </a:moveTo>
                <a:lnTo>
                  <a:pt x="3498640" y="0"/>
                </a:lnTo>
                <a:quadBezTo>
                  <a:pt x="3636602" y="0"/>
                  <a:pt x="3636602" y="137961"/>
                </a:quadBezTo>
                <a:lnTo>
                  <a:pt x="3636602" y="1997908"/>
                </a:lnTo>
                <a:quadBezTo>
                  <a:pt x="3636602" y="2135869"/>
                  <a:pt x="3498640" y="2135869"/>
                </a:quadBezTo>
                <a:lnTo>
                  <a:pt x="137961" y="2135869"/>
                </a:lnTo>
                <a:quadBezTo>
                  <a:pt x="0" y="2135869"/>
                  <a:pt x="0" y="1997908"/>
                </a:quadBezTo>
                <a:lnTo>
                  <a:pt x="0" y="137961"/>
                </a:lnTo>
                <a:quadBezTo>
                  <a:pt x="0" y="0"/>
                  <a:pt x="137961" y="0"/>
                </a:quadBezTo>
                <a:close/>
              </a:path>
            </a:pathLst>
          </a:custGeom>
          <a:solidFill>
            <a:srgbClr val="72349D"/>
          </a:solidFill>
          <a:ln/>
        </p:spPr>
        <p:txBody>
          <a:bodyPr/>
          <a:lstStyle/>
          <a:p>
            <a:endParaRPr lang="en-US"/>
          </a:p>
        </p:txBody>
      </p:sp>
      <p:sp>
        <p:nvSpPr>
          <p:cNvPr id="4" name="Text 2"/>
          <p:cNvSpPr/>
          <p:nvPr/>
        </p:nvSpPr>
        <p:spPr>
          <a:xfrm>
            <a:off x="388543" y="182664"/>
            <a:ext cx="5486400" cy="457200"/>
          </a:xfrm>
          <a:prstGeom prst="rect">
            <a:avLst/>
          </a:prstGeom>
          <a:noFill/>
          <a:ln/>
        </p:spPr>
        <p:txBody>
          <a:bodyPr wrap="square" lIns="95250" tIns="95250" rIns="95250" bIns="95250" rtlCol="0" anchor="t">
            <a:spAutoFit/>
          </a:bodyPr>
          <a:lstStyle/>
          <a:p>
            <a:pPr algn="ctr">
              <a:lnSpc>
                <a:spcPct val="120000"/>
              </a:lnSpc>
              <a:spcBef>
                <a:spcPts val="375"/>
              </a:spcBef>
            </a:pPr>
            <a:r>
              <a:rPr lang="en-US" sz="1400" b="1" dirty="0">
                <a:solidFill>
                  <a:srgbClr val="FFFFFF"/>
                </a:solidFill>
                <a:latin typeface="Arial" pitchFamily="34" charset="0"/>
                <a:ea typeface="Arial" pitchFamily="34" charset="-122"/>
                <a:cs typeface="Arial" pitchFamily="34" charset="-120"/>
              </a:rPr>
              <a:t>The WTO Trade Facilitation Agreement (TFA) - continued</a:t>
            </a:r>
            <a:endParaRPr lang="en-US" sz="1500" dirty="0"/>
          </a:p>
        </p:txBody>
      </p:sp>
      <p:sp>
        <p:nvSpPr>
          <p:cNvPr id="5" name="Text 3"/>
          <p:cNvSpPr/>
          <p:nvPr/>
        </p:nvSpPr>
        <p:spPr>
          <a:xfrm>
            <a:off x="381582" y="1186855"/>
            <a:ext cx="3523525" cy="219456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8 Border Agency Cooperation</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1E02"/>
                </a:solidFill>
                <a:latin typeface="Arial" pitchFamily="34" charset="0"/>
                <a:ea typeface="Arial" pitchFamily="34" charset="-122"/>
                <a:cs typeface="Arial" pitchFamily="34" charset="-120"/>
              </a:rPr>
              <a:t>Coordination among various border agencies (customs, health, agriculture, etc.) reduces duplication of controls </a:t>
            </a:r>
            <a:r>
              <a:rPr lang="en-US" sz="900" dirty="0">
                <a:solidFill>
                  <a:srgbClr val="FFFFFF"/>
                </a:solidFill>
                <a:latin typeface="Arial" pitchFamily="34" charset="0"/>
                <a:ea typeface="Arial" pitchFamily="34" charset="-122"/>
                <a:cs typeface="Arial" pitchFamily="34" charset="-120"/>
              </a:rPr>
              <a:t>and streamlines procedures. This integrated approach benefits agricultural trade by </a:t>
            </a:r>
            <a:r>
              <a:rPr lang="en-US" sz="900" dirty="0">
                <a:solidFill>
                  <a:srgbClr val="FFFF3A"/>
                </a:solidFill>
                <a:latin typeface="Arial" pitchFamily="34" charset="0"/>
                <a:ea typeface="Arial" pitchFamily="34" charset="-122"/>
                <a:cs typeface="Arial" pitchFamily="34" charset="-120"/>
              </a:rPr>
              <a:t>cutting down clearance times and preventing redundant inspections,</a:t>
            </a:r>
            <a:r>
              <a:rPr lang="en-US" sz="900" dirty="0">
                <a:solidFill>
                  <a:srgbClr val="FFFFFF"/>
                </a:solidFill>
                <a:latin typeface="Arial" pitchFamily="34" charset="0"/>
                <a:ea typeface="Arial" pitchFamily="34" charset="-122"/>
                <a:cs typeface="Arial" pitchFamily="34" charset="-120"/>
              </a:rPr>
              <a:t> thereby reducing costs and delays.</a:t>
            </a:r>
            <a:endParaRPr lang="en-US" sz="1500" dirty="0"/>
          </a:p>
        </p:txBody>
      </p:sp>
      <p:sp>
        <p:nvSpPr>
          <p:cNvPr id="6" name="Text 4"/>
          <p:cNvSpPr/>
          <p:nvPr/>
        </p:nvSpPr>
        <p:spPr>
          <a:xfrm>
            <a:off x="5347368" y="1186855"/>
            <a:ext cx="3190944" cy="219456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9 Movement under Customs Control (Inland Clearance)</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Allows goods to </a:t>
            </a:r>
            <a:r>
              <a:rPr lang="en-US" sz="900" dirty="0">
                <a:solidFill>
                  <a:srgbClr val="FF1E02"/>
                </a:solidFill>
                <a:latin typeface="Arial" pitchFamily="34" charset="0"/>
                <a:ea typeface="Arial" pitchFamily="34" charset="-122"/>
                <a:cs typeface="Arial" pitchFamily="34" charset="-120"/>
              </a:rPr>
              <a:t>move from the port of entry to an inland customs office for clearance</a:t>
            </a:r>
            <a:r>
              <a:rPr lang="en-US" sz="900" dirty="0">
                <a:solidFill>
                  <a:srgbClr val="FFFFFF"/>
                </a:solidFill>
                <a:latin typeface="Arial" pitchFamily="34" charset="0"/>
                <a:ea typeface="Arial" pitchFamily="34" charset="-122"/>
                <a:cs typeface="Arial" pitchFamily="34" charset="-120"/>
              </a:rPr>
              <a:t>, which can be closer to the final destination. </a:t>
            </a:r>
            <a:r>
              <a:rPr lang="en-US" sz="900" dirty="0">
                <a:solidFill>
                  <a:srgbClr val="FFFF3A"/>
                </a:solidFill>
                <a:latin typeface="Arial" pitchFamily="34" charset="0"/>
                <a:ea typeface="Arial" pitchFamily="34" charset="-122"/>
                <a:cs typeface="Arial" pitchFamily="34" charset="-120"/>
              </a:rPr>
              <a:t>For agricultural products, this means reduced congestion at ports, faster movement to markets,</a:t>
            </a:r>
            <a:r>
              <a:rPr lang="en-US" sz="900" dirty="0">
                <a:solidFill>
                  <a:srgbClr val="FFFFFF"/>
                </a:solidFill>
                <a:latin typeface="Arial" pitchFamily="34" charset="0"/>
                <a:ea typeface="Arial" pitchFamily="34" charset="-122"/>
                <a:cs typeface="Arial" pitchFamily="34" charset="-120"/>
              </a:rPr>
              <a:t> and better control over the logistics chain, preserving product quality.</a:t>
            </a:r>
            <a:endParaRPr lang="en-US" sz="15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5644865" y="1806511"/>
            <a:ext cx="1684943" cy="2377440"/>
          </a:xfrm>
          <a:custGeom>
            <a:avLst/>
            <a:gdLst/>
            <a:ahLst/>
            <a:cxnLst/>
            <a:rect l="l" t="t" r="r" b="b"/>
            <a:pathLst>
              <a:path w="1684943" h="2377440">
                <a:moveTo>
                  <a:pt x="108835" y="0"/>
                </a:moveTo>
                <a:lnTo>
                  <a:pt x="1576108" y="0"/>
                </a:lnTo>
                <a:quadBezTo>
                  <a:pt x="1684943" y="0"/>
                  <a:pt x="1684943" y="108835"/>
                </a:quadBezTo>
                <a:lnTo>
                  <a:pt x="1684943" y="2268605"/>
                </a:lnTo>
                <a:quadBezTo>
                  <a:pt x="1684943" y="2377440"/>
                  <a:pt x="1576108" y="2377440"/>
                </a:quadBezTo>
                <a:lnTo>
                  <a:pt x="108835" y="2377440"/>
                </a:lnTo>
                <a:quadBezTo>
                  <a:pt x="0" y="2377440"/>
                  <a:pt x="0" y="2268605"/>
                </a:quadBezTo>
                <a:lnTo>
                  <a:pt x="0" y="108835"/>
                </a:lnTo>
                <a:quadBezTo>
                  <a:pt x="0" y="0"/>
                  <a:pt x="108835" y="0"/>
                </a:quadBezTo>
                <a:close/>
              </a:path>
            </a:pathLst>
          </a:custGeom>
          <a:solidFill>
            <a:srgbClr val="72349D"/>
          </a:solidFill>
          <a:ln/>
        </p:spPr>
        <p:txBody>
          <a:bodyPr/>
          <a:lstStyle/>
          <a:p>
            <a:endParaRPr lang="en-US"/>
          </a:p>
        </p:txBody>
      </p:sp>
      <p:sp>
        <p:nvSpPr>
          <p:cNvPr id="3" name="Shape 1"/>
          <p:cNvSpPr/>
          <p:nvPr/>
        </p:nvSpPr>
        <p:spPr>
          <a:xfrm>
            <a:off x="2266763" y="1865058"/>
            <a:ext cx="1684943" cy="2377440"/>
          </a:xfrm>
          <a:custGeom>
            <a:avLst/>
            <a:gdLst/>
            <a:ahLst/>
            <a:cxnLst/>
            <a:rect l="l" t="t" r="r" b="b"/>
            <a:pathLst>
              <a:path w="1684943" h="2377440">
                <a:moveTo>
                  <a:pt x="108835" y="0"/>
                </a:moveTo>
                <a:lnTo>
                  <a:pt x="1576108" y="0"/>
                </a:lnTo>
                <a:quadBezTo>
                  <a:pt x="1684943" y="0"/>
                  <a:pt x="1684943" y="108835"/>
                </a:quadBezTo>
                <a:lnTo>
                  <a:pt x="1684943" y="2268605"/>
                </a:lnTo>
                <a:quadBezTo>
                  <a:pt x="1684943" y="2377440"/>
                  <a:pt x="1576108" y="2377440"/>
                </a:quadBezTo>
                <a:lnTo>
                  <a:pt x="108835" y="2377440"/>
                </a:lnTo>
                <a:quadBezTo>
                  <a:pt x="0" y="2377440"/>
                  <a:pt x="0" y="2268605"/>
                </a:quadBezTo>
                <a:lnTo>
                  <a:pt x="0" y="108835"/>
                </a:lnTo>
                <a:quadBezTo>
                  <a:pt x="0" y="0"/>
                  <a:pt x="108835" y="0"/>
                </a:quadBezTo>
                <a:close/>
              </a:path>
            </a:pathLst>
          </a:custGeom>
          <a:solidFill>
            <a:srgbClr val="72349D"/>
          </a:solidFill>
          <a:ln/>
        </p:spPr>
        <p:txBody>
          <a:bodyPr/>
          <a:lstStyle/>
          <a:p>
            <a:endParaRPr lang="en-US"/>
          </a:p>
        </p:txBody>
      </p:sp>
      <p:sp>
        <p:nvSpPr>
          <p:cNvPr id="4" name="Text 2"/>
          <p:cNvSpPr/>
          <p:nvPr/>
        </p:nvSpPr>
        <p:spPr>
          <a:xfrm>
            <a:off x="515920" y="228600"/>
            <a:ext cx="5128945" cy="417678"/>
          </a:xfrm>
          <a:prstGeom prst="rect">
            <a:avLst/>
          </a:prstGeom>
          <a:noFill/>
          <a:ln/>
        </p:spPr>
        <p:txBody>
          <a:bodyPr wrap="square" lIns="95250" tIns="95250" rIns="95250" bIns="95250" rtlCol="0" anchor="t">
            <a:spAutoFit/>
          </a:bodyPr>
          <a:lstStyle/>
          <a:p>
            <a:pPr>
              <a:lnSpc>
                <a:spcPct val="80000"/>
              </a:lnSpc>
              <a:spcBef>
                <a:spcPts val="375"/>
              </a:spcBef>
            </a:pPr>
            <a:r>
              <a:rPr lang="en-US" b="1" dirty="0">
                <a:solidFill>
                  <a:srgbClr val="FFFFFF"/>
                </a:solidFill>
                <a:latin typeface="Arial" pitchFamily="34" charset="0"/>
                <a:ea typeface="Arial" pitchFamily="34" charset="-122"/>
                <a:cs typeface="Arial" pitchFamily="34" charset="-120"/>
              </a:rPr>
              <a:t>2- The WTO Agreement on Agriculture</a:t>
            </a:r>
            <a:endParaRPr lang="en-US" dirty="0"/>
          </a:p>
        </p:txBody>
      </p:sp>
      <p:sp>
        <p:nvSpPr>
          <p:cNvPr id="5" name="Text 3"/>
          <p:cNvSpPr/>
          <p:nvPr/>
        </p:nvSpPr>
        <p:spPr>
          <a:xfrm>
            <a:off x="325668" y="539178"/>
            <a:ext cx="8492664" cy="105156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Arial" pitchFamily="34" charset="0"/>
                <a:ea typeface="Arial" pitchFamily="34" charset="-122"/>
                <a:cs typeface="Arial" pitchFamily="34" charset="-120"/>
              </a:rPr>
              <a:t>Article 6.2 (Development Box)</a:t>
            </a:r>
            <a:endParaRPr lang="en-US" sz="1500" dirty="0"/>
          </a:p>
          <a:p>
            <a:pPr>
              <a:lnSpc>
                <a:spcPct val="120000"/>
              </a:lnSpc>
              <a:spcBef>
                <a:spcPts val="375"/>
              </a:spcBef>
            </a:pPr>
            <a:r>
              <a:rPr lang="en-US" sz="1200" dirty="0">
                <a:solidFill>
                  <a:srgbClr val="FFFFFF"/>
                </a:solidFill>
                <a:latin typeface="Arial" pitchFamily="34" charset="0"/>
                <a:ea typeface="Arial" pitchFamily="34" charset="-122"/>
                <a:cs typeface="Arial" pitchFamily="34" charset="-120"/>
              </a:rPr>
              <a:t>Article 6.2 provides special and differential treatment to developing countries, allowing them to provide certain types of support to their agricultural sector without being subject to reduction commitments.</a:t>
            </a:r>
            <a:endParaRPr lang="en-US" sz="1500" dirty="0"/>
          </a:p>
        </p:txBody>
      </p:sp>
      <p:sp>
        <p:nvSpPr>
          <p:cNvPr id="6" name="Text 4"/>
          <p:cNvSpPr/>
          <p:nvPr/>
        </p:nvSpPr>
        <p:spPr>
          <a:xfrm>
            <a:off x="378228" y="1865058"/>
            <a:ext cx="1808454" cy="23774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Investment Support: Developing countries can support investments in agricultural services, such as infrastructure development (e.g., irrigation systems, rural roads) that enhance production and trade capacity.</a:t>
            </a:r>
            <a:endParaRPr lang="en-US" sz="1500" dirty="0"/>
          </a:p>
        </p:txBody>
      </p:sp>
      <p:sp>
        <p:nvSpPr>
          <p:cNvPr id="7" name="Text 5"/>
          <p:cNvSpPr/>
          <p:nvPr/>
        </p:nvSpPr>
        <p:spPr>
          <a:xfrm>
            <a:off x="2266763" y="1865058"/>
            <a:ext cx="1684943" cy="23774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Input Subsidies: These countries can provide input subsidies (e.g., seeds, fertilizers, pesticides) to low-income or resource-poor farmers, which can improve production efficiency and trade competitiveness.</a:t>
            </a:r>
            <a:endParaRPr lang="en-US" sz="1500" dirty="0"/>
          </a:p>
        </p:txBody>
      </p:sp>
      <p:sp>
        <p:nvSpPr>
          <p:cNvPr id="8" name="Text 6"/>
          <p:cNvSpPr/>
          <p:nvPr/>
        </p:nvSpPr>
        <p:spPr>
          <a:xfrm>
            <a:off x="4076325" y="1865058"/>
            <a:ext cx="1568540" cy="23774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Capacity Building: Funding for extension services, training programs, and technical assistance helps improve farming practices, leading to increased productivity and better quality products for trade.</a:t>
            </a:r>
            <a:endParaRPr lang="en-US" sz="1500" dirty="0"/>
          </a:p>
        </p:txBody>
      </p:sp>
      <p:sp>
        <p:nvSpPr>
          <p:cNvPr id="9" name="Text 7"/>
          <p:cNvSpPr/>
          <p:nvPr/>
        </p:nvSpPr>
        <p:spPr>
          <a:xfrm>
            <a:off x="5780440" y="1865058"/>
            <a:ext cx="1645424" cy="182880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Article 9 (Export Subsidies): Regulates the use of export subsidies, including support for marketing, transportation, and export credits, thereby aiding agricultural trade.</a:t>
            </a:r>
            <a:endParaRPr lang="en-US" sz="1500" dirty="0"/>
          </a:p>
        </p:txBody>
      </p:sp>
      <p:sp>
        <p:nvSpPr>
          <p:cNvPr id="10" name="Text 8"/>
          <p:cNvSpPr/>
          <p:nvPr/>
        </p:nvSpPr>
        <p:spPr>
          <a:xfrm>
            <a:off x="7329807" y="1865058"/>
            <a:ext cx="1736721" cy="210312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Annex 2 (Green Box) - Extension Services: Supports the provision of agricultural extension services that improve farming practices, productivity, and compliance with international trade standards.</a:t>
            </a:r>
            <a:endParaRPr lang="en-US" sz="1500" dirty="0"/>
          </a:p>
        </p:txBody>
      </p:sp>
      <p:cxnSp>
        <p:nvCxnSpPr>
          <p:cNvPr id="12" name="Straight Arrow Connector 11">
            <a:extLst>
              <a:ext uri="{FF2B5EF4-FFF2-40B4-BE49-F238E27FC236}">
                <a16:creationId xmlns:a16="http://schemas.microsoft.com/office/drawing/2014/main" id="{F497880C-3247-97DA-B549-7FF2A9020F3D}"/>
              </a:ext>
            </a:extLst>
          </p:cNvPr>
          <p:cNvCxnSpPr/>
          <p:nvPr/>
        </p:nvCxnSpPr>
        <p:spPr>
          <a:xfrm>
            <a:off x="1011677" y="1464278"/>
            <a:ext cx="0" cy="25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F3FE4DB-761E-CDE3-3D82-36C4E1C27B36}"/>
              </a:ext>
            </a:extLst>
          </p:cNvPr>
          <p:cNvCxnSpPr/>
          <p:nvPr/>
        </p:nvCxnSpPr>
        <p:spPr>
          <a:xfrm>
            <a:off x="3025303" y="1475892"/>
            <a:ext cx="0" cy="25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B919E38-119C-B44E-7E39-67D43B37100C}"/>
              </a:ext>
            </a:extLst>
          </p:cNvPr>
          <p:cNvCxnSpPr/>
          <p:nvPr/>
        </p:nvCxnSpPr>
        <p:spPr>
          <a:xfrm>
            <a:off x="4721159" y="1501832"/>
            <a:ext cx="0" cy="25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lus Sign 14">
            <a:extLst>
              <a:ext uri="{FF2B5EF4-FFF2-40B4-BE49-F238E27FC236}">
                <a16:creationId xmlns:a16="http://schemas.microsoft.com/office/drawing/2014/main" id="{E59B84B9-4BD3-054E-6C2B-D7301143CCBD}"/>
              </a:ext>
            </a:extLst>
          </p:cNvPr>
          <p:cNvSpPr/>
          <p:nvPr/>
        </p:nvSpPr>
        <p:spPr>
          <a:xfrm>
            <a:off x="6262788" y="1412458"/>
            <a:ext cx="410379" cy="379786"/>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419BF7EA-3CFA-EDB0-8D72-520618690B75}"/>
              </a:ext>
            </a:extLst>
          </p:cNvPr>
          <p:cNvSpPr/>
          <p:nvPr/>
        </p:nvSpPr>
        <p:spPr>
          <a:xfrm>
            <a:off x="7823871" y="1422716"/>
            <a:ext cx="390924" cy="379786"/>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306748" y="137049"/>
            <a:ext cx="5486400" cy="500778"/>
          </a:xfrm>
          <a:prstGeom prst="rect">
            <a:avLst/>
          </a:prstGeom>
          <a:noFill/>
          <a:ln/>
        </p:spPr>
        <p:txBody>
          <a:bodyPr wrap="square" lIns="95250" tIns="95250" rIns="95250" bIns="95250" rtlCol="0" anchor="t">
            <a:spAutoFit/>
          </a:bodyPr>
          <a:lstStyle/>
          <a:p>
            <a:pPr>
              <a:lnSpc>
                <a:spcPct val="120000"/>
              </a:lnSpc>
              <a:spcBef>
                <a:spcPts val="375"/>
              </a:spcBef>
            </a:pPr>
            <a:r>
              <a:rPr lang="en-US" b="1" dirty="0">
                <a:solidFill>
                  <a:srgbClr val="FFFFFF"/>
                </a:solidFill>
                <a:latin typeface="Arial" pitchFamily="34" charset="0"/>
                <a:ea typeface="Arial" pitchFamily="34" charset="-122"/>
                <a:cs typeface="Arial" pitchFamily="34" charset="-120"/>
              </a:rPr>
              <a:t>3- GATS and trade in agricultural products</a:t>
            </a:r>
            <a:endParaRPr lang="en-US" dirty="0"/>
          </a:p>
        </p:txBody>
      </p:sp>
      <p:sp>
        <p:nvSpPr>
          <p:cNvPr id="3" name="Text 1"/>
          <p:cNvSpPr/>
          <p:nvPr/>
        </p:nvSpPr>
        <p:spPr>
          <a:xfrm>
            <a:off x="352144" y="1012848"/>
            <a:ext cx="4664731" cy="402336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Multiple Modes of Supply</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Modes of Supply:</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Four modes through which services can be supplied internationally:</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1- </a:t>
            </a:r>
            <a:r>
              <a:rPr lang="en-US" sz="1100" dirty="0">
                <a:solidFill>
                  <a:srgbClr val="00AFEE"/>
                </a:solidFill>
                <a:latin typeface="Arial" pitchFamily="34" charset="0"/>
                <a:ea typeface="Arial" pitchFamily="34" charset="-122"/>
                <a:cs typeface="Arial" pitchFamily="34" charset="-120"/>
              </a:rPr>
              <a:t>Cross-border supply</a:t>
            </a:r>
            <a:r>
              <a:rPr lang="en-US" sz="1100" dirty="0">
                <a:solidFill>
                  <a:srgbClr val="FFFFFF"/>
                </a:solidFill>
                <a:latin typeface="Arial" pitchFamily="34" charset="0"/>
                <a:ea typeface="Arial" pitchFamily="34" charset="-122"/>
                <a:cs typeface="Arial" pitchFamily="34" charset="-120"/>
              </a:rPr>
              <a:t>: Services provided from one country to another (e.g., agricultural consultancy services provided online).</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2- </a:t>
            </a:r>
            <a:r>
              <a:rPr lang="en-US" sz="1100" dirty="0">
                <a:solidFill>
                  <a:srgbClr val="00AFEE"/>
                </a:solidFill>
                <a:latin typeface="Arial" pitchFamily="34" charset="0"/>
                <a:ea typeface="Arial" pitchFamily="34" charset="-122"/>
                <a:cs typeface="Arial" pitchFamily="34" charset="-120"/>
              </a:rPr>
              <a:t>Consumption abroad</a:t>
            </a:r>
            <a:r>
              <a:rPr lang="en-US" sz="1100" dirty="0">
                <a:solidFill>
                  <a:srgbClr val="FFFFFF"/>
                </a:solidFill>
                <a:latin typeface="Arial" pitchFamily="34" charset="0"/>
                <a:ea typeface="Arial" pitchFamily="34" charset="-122"/>
                <a:cs typeface="Arial" pitchFamily="34" charset="-120"/>
              </a:rPr>
              <a:t>: Consumers from one country use services in another country (e.g., agricultural training programs attended by foreign nationals).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3- </a:t>
            </a:r>
            <a:r>
              <a:rPr lang="en-US" sz="1100" dirty="0">
                <a:solidFill>
                  <a:srgbClr val="00AFEE"/>
                </a:solidFill>
                <a:latin typeface="Arial" pitchFamily="34" charset="0"/>
                <a:ea typeface="Arial" pitchFamily="34" charset="-122"/>
                <a:cs typeface="Arial" pitchFamily="34" charset="-120"/>
              </a:rPr>
              <a:t>Commercial presence:</a:t>
            </a:r>
            <a:r>
              <a:rPr lang="en-US" sz="1100" dirty="0">
                <a:solidFill>
                  <a:srgbClr val="FFFFFF"/>
                </a:solidFill>
                <a:latin typeface="Arial" pitchFamily="34" charset="0"/>
                <a:ea typeface="Arial" pitchFamily="34" charset="-122"/>
                <a:cs typeface="Arial" pitchFamily="34" charset="-120"/>
              </a:rPr>
              <a:t> A company from one country establishes a presence in another country to provide services (e.g., an agricultural machinery company setting up a branch in another country).</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4- </a:t>
            </a:r>
            <a:r>
              <a:rPr lang="en-US" sz="1100" dirty="0">
                <a:solidFill>
                  <a:srgbClr val="00AFEE"/>
                </a:solidFill>
                <a:latin typeface="Arial" pitchFamily="34" charset="0"/>
                <a:ea typeface="Arial" pitchFamily="34" charset="-122"/>
                <a:cs typeface="Arial" pitchFamily="34" charset="-120"/>
              </a:rPr>
              <a:t>Movement of natural persons</a:t>
            </a:r>
            <a:r>
              <a:rPr lang="en-US" sz="1100" dirty="0">
                <a:solidFill>
                  <a:srgbClr val="FFFFFF"/>
                </a:solidFill>
                <a:latin typeface="Arial" pitchFamily="34" charset="0"/>
                <a:ea typeface="Arial" pitchFamily="34" charset="-122"/>
                <a:cs typeface="Arial" pitchFamily="34" charset="-120"/>
              </a:rPr>
              <a:t>: Individuals travel from their home country to provide services in another country (e.g., agronomists working on short-term contracts abroad).</a:t>
            </a:r>
            <a:endParaRPr lang="en-US" sz="1500" dirty="0"/>
          </a:p>
        </p:txBody>
      </p:sp>
      <p:sp>
        <p:nvSpPr>
          <p:cNvPr id="4" name="Text 2"/>
          <p:cNvSpPr/>
          <p:nvPr/>
        </p:nvSpPr>
        <p:spPr>
          <a:xfrm>
            <a:off x="5325196" y="941115"/>
            <a:ext cx="3680033" cy="388620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1100" dirty="0">
                <a:solidFill>
                  <a:srgbClr val="00AFEE"/>
                </a:solidFill>
                <a:latin typeface="Arial" pitchFamily="34" charset="0"/>
                <a:ea typeface="Arial" pitchFamily="34" charset="-122"/>
                <a:cs typeface="Arial" pitchFamily="34" charset="-120"/>
              </a:rPr>
              <a:t>Knowledge Transfer</a:t>
            </a:r>
            <a:r>
              <a:rPr lang="en-US" sz="1100" dirty="0">
                <a:solidFill>
                  <a:srgbClr val="FFFFFF"/>
                </a:solidFill>
                <a:latin typeface="Arial" pitchFamily="34" charset="0"/>
                <a:ea typeface="Arial" pitchFamily="34" charset="-122"/>
                <a:cs typeface="Arial" pitchFamily="34" charset="-120"/>
              </a:rPr>
              <a:t>: </a:t>
            </a:r>
            <a:r>
              <a:rPr lang="en-US" sz="1100" dirty="0">
                <a:solidFill>
                  <a:srgbClr val="FFFF3A"/>
                </a:solidFill>
                <a:latin typeface="Arial" pitchFamily="34" charset="0"/>
                <a:ea typeface="Arial" pitchFamily="34" charset="-122"/>
                <a:cs typeface="Arial" pitchFamily="34" charset="-120"/>
              </a:rPr>
              <a:t>Cross-border supply and presence of natural persons</a:t>
            </a:r>
            <a:r>
              <a:rPr lang="en-US" sz="1100" dirty="0">
                <a:solidFill>
                  <a:srgbClr val="FFFFFF"/>
                </a:solidFill>
                <a:latin typeface="Arial" pitchFamily="34" charset="0"/>
                <a:ea typeface="Arial" pitchFamily="34" charset="-122"/>
                <a:cs typeface="Arial" pitchFamily="34" charset="-120"/>
              </a:rPr>
              <a:t> </a:t>
            </a:r>
            <a:r>
              <a:rPr lang="en-US" sz="1100" dirty="0">
                <a:solidFill>
                  <a:srgbClr val="FF1E02"/>
                </a:solidFill>
                <a:latin typeface="Arial" pitchFamily="34" charset="0"/>
                <a:ea typeface="Arial" pitchFamily="34" charset="-122"/>
                <a:cs typeface="Arial" pitchFamily="34" charset="-120"/>
              </a:rPr>
              <a:t>facilitate the transfer of agricultural knowledge and technology</a:t>
            </a:r>
            <a:r>
              <a:rPr lang="en-US" sz="1100" dirty="0">
                <a:solidFill>
                  <a:srgbClr val="FFFFFF"/>
                </a:solidFill>
                <a:latin typeface="Arial" pitchFamily="34" charset="0"/>
                <a:ea typeface="Arial" pitchFamily="34" charset="-122"/>
                <a:cs typeface="Arial" pitchFamily="34" charset="-120"/>
              </a:rPr>
              <a:t>, improving production methods and efficiency.</a:t>
            </a:r>
            <a:endParaRPr lang="en-US" sz="1500" dirty="0"/>
          </a:p>
          <a:p>
            <a:pPr>
              <a:lnSpc>
                <a:spcPct val="120000"/>
              </a:lnSpc>
              <a:spcBef>
                <a:spcPts val="375"/>
              </a:spcBef>
            </a:pPr>
            <a:r>
              <a:rPr lang="en-US" sz="1100" dirty="0">
                <a:solidFill>
                  <a:srgbClr val="00AFEE"/>
                </a:solidFill>
                <a:latin typeface="Arial" pitchFamily="34" charset="0"/>
                <a:ea typeface="Arial" pitchFamily="34" charset="-122"/>
                <a:cs typeface="Arial" pitchFamily="34" charset="-120"/>
              </a:rPr>
              <a:t>Service Accessibility:</a:t>
            </a:r>
            <a:r>
              <a:rPr lang="en-US" sz="1100" dirty="0">
                <a:solidFill>
                  <a:srgbClr val="0071BE"/>
                </a:solidFill>
                <a:latin typeface="Arial" pitchFamily="34" charset="0"/>
                <a:ea typeface="Arial" pitchFamily="34" charset="-122"/>
                <a:cs typeface="Arial" pitchFamily="34" charset="-120"/>
              </a:rPr>
              <a:t> </a:t>
            </a:r>
            <a:r>
              <a:rPr lang="en-US" sz="1100" dirty="0">
                <a:solidFill>
                  <a:srgbClr val="FFFF3A"/>
                </a:solidFill>
                <a:latin typeface="Arial" pitchFamily="34" charset="0"/>
                <a:ea typeface="Arial" pitchFamily="34" charset="-122"/>
                <a:cs typeface="Arial" pitchFamily="34" charset="-120"/>
              </a:rPr>
              <a:t>Consumption abroad and commercial presence </a:t>
            </a:r>
            <a:r>
              <a:rPr lang="en-US" sz="1100" dirty="0">
                <a:solidFill>
                  <a:srgbClr val="FF1E02"/>
                </a:solidFill>
                <a:latin typeface="Arial" pitchFamily="34" charset="0"/>
                <a:ea typeface="Arial" pitchFamily="34" charset="-122"/>
                <a:cs typeface="Arial" pitchFamily="34" charset="-120"/>
              </a:rPr>
              <a:t>enhance accessibility to advanced agricultural services</a:t>
            </a:r>
            <a:r>
              <a:rPr lang="en-US" sz="1100" dirty="0">
                <a:solidFill>
                  <a:srgbClr val="FFFFFF"/>
                </a:solidFill>
                <a:latin typeface="Arial" pitchFamily="34" charset="0"/>
                <a:ea typeface="Arial" pitchFamily="34" charset="-122"/>
                <a:cs typeface="Arial" pitchFamily="34" charset="-120"/>
              </a:rPr>
              <a:t>, such as machinery maintenance and biotechnology applications, fostering better productivity.</a:t>
            </a:r>
            <a:endParaRPr lang="en-US" sz="1500" dirty="0"/>
          </a:p>
          <a:p>
            <a:pPr>
              <a:lnSpc>
                <a:spcPct val="120000"/>
              </a:lnSpc>
              <a:spcBef>
                <a:spcPts val="375"/>
              </a:spcBef>
            </a:pPr>
            <a:r>
              <a:rPr lang="en-US" sz="1100" dirty="0">
                <a:solidFill>
                  <a:srgbClr val="00AFEE"/>
                </a:solidFill>
                <a:latin typeface="Arial" pitchFamily="34" charset="0"/>
                <a:ea typeface="Arial" pitchFamily="34" charset="-122"/>
                <a:cs typeface="Arial" pitchFamily="34" charset="-120"/>
              </a:rPr>
              <a:t>Market Expansion: </a:t>
            </a:r>
            <a:r>
              <a:rPr lang="en-US" sz="1100" dirty="0">
                <a:solidFill>
                  <a:srgbClr val="FFFFFF"/>
                </a:solidFill>
                <a:latin typeface="Arial" pitchFamily="34" charset="0"/>
                <a:ea typeface="Arial" pitchFamily="34" charset="-122"/>
                <a:cs typeface="Arial" pitchFamily="34" charset="-120"/>
              </a:rPr>
              <a:t>Companies providing agricultural services can expand into new markets, supporting local agricultural sectors with advanced inputs, consultancy, and technical support.</a:t>
            </a:r>
            <a:endParaRPr lang="en-US" sz="15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254326" y="156600"/>
            <a:ext cx="5486400" cy="500778"/>
          </a:xfrm>
          <a:prstGeom prst="rect">
            <a:avLst/>
          </a:prstGeom>
          <a:noFill/>
          <a:ln/>
        </p:spPr>
        <p:txBody>
          <a:bodyPr wrap="square" lIns="95250" tIns="95250" rIns="95250" bIns="95250" rtlCol="0" anchor="t">
            <a:spAutoFit/>
          </a:bodyPr>
          <a:lstStyle/>
          <a:p>
            <a:pPr>
              <a:lnSpc>
                <a:spcPct val="120000"/>
              </a:lnSpc>
              <a:spcBef>
                <a:spcPts val="375"/>
              </a:spcBef>
            </a:pPr>
            <a:r>
              <a:rPr lang="en-US" b="1" dirty="0">
                <a:solidFill>
                  <a:srgbClr val="FFFFFF"/>
                </a:solidFill>
                <a:latin typeface="Arial" pitchFamily="34" charset="0"/>
                <a:ea typeface="Arial" pitchFamily="34" charset="-122"/>
                <a:cs typeface="Arial" pitchFamily="34" charset="-120"/>
              </a:rPr>
              <a:t>GATS and trade in agricultural products</a:t>
            </a:r>
            <a:endParaRPr lang="en-US" dirty="0"/>
          </a:p>
        </p:txBody>
      </p:sp>
      <p:sp>
        <p:nvSpPr>
          <p:cNvPr id="3" name="Text 1"/>
          <p:cNvSpPr/>
          <p:nvPr/>
        </p:nvSpPr>
        <p:spPr>
          <a:xfrm>
            <a:off x="254326" y="1611630"/>
            <a:ext cx="3425707" cy="192024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National Treatment</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Definition:</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National Treatment is a principle that requires WTO members to treat foreign services and service providers no less favorably than domestic ones once they have entered the market.</a:t>
            </a:r>
            <a:endParaRPr lang="en-US" sz="1500" dirty="0"/>
          </a:p>
        </p:txBody>
      </p:sp>
      <p:sp>
        <p:nvSpPr>
          <p:cNvPr id="4" name="Text 2"/>
          <p:cNvSpPr/>
          <p:nvPr/>
        </p:nvSpPr>
        <p:spPr>
          <a:xfrm>
            <a:off x="4375712" y="1271630"/>
            <a:ext cx="4436490" cy="306324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1100" dirty="0">
                <a:solidFill>
                  <a:srgbClr val="00AFEE"/>
                </a:solidFill>
                <a:latin typeface="Arial" pitchFamily="34" charset="0"/>
                <a:ea typeface="Arial" pitchFamily="34" charset="-122"/>
                <a:cs typeface="Arial" pitchFamily="34" charset="-120"/>
              </a:rPr>
              <a:t>Equal Opportunities: </a:t>
            </a:r>
            <a:r>
              <a:rPr lang="en-US" sz="1100" dirty="0">
                <a:solidFill>
                  <a:srgbClr val="FF1E02"/>
                </a:solidFill>
                <a:latin typeface="Arial" pitchFamily="34" charset="0"/>
                <a:ea typeface="Arial" pitchFamily="34" charset="-122"/>
                <a:cs typeface="Arial" pitchFamily="34" charset="-120"/>
              </a:rPr>
              <a:t>Ensures foreign agricultural service providers</a:t>
            </a:r>
            <a:r>
              <a:rPr lang="en-US" sz="1100" dirty="0">
                <a:solidFill>
                  <a:srgbClr val="FFFFFF"/>
                </a:solidFill>
                <a:latin typeface="Arial" pitchFamily="34" charset="0"/>
                <a:ea typeface="Arial" pitchFamily="34" charset="-122"/>
                <a:cs typeface="Arial" pitchFamily="34" charset="-120"/>
              </a:rPr>
              <a:t>, such as consultants, equipment suppliers, and biotechnology firms, have e</a:t>
            </a:r>
            <a:r>
              <a:rPr lang="en-US" sz="1100" dirty="0">
                <a:solidFill>
                  <a:srgbClr val="FF1E02"/>
                </a:solidFill>
                <a:latin typeface="Arial" pitchFamily="34" charset="0"/>
                <a:ea typeface="Arial" pitchFamily="34" charset="-122"/>
                <a:cs typeface="Arial" pitchFamily="34" charset="-120"/>
              </a:rPr>
              <a:t>qual access to domestic markets</a:t>
            </a:r>
            <a:r>
              <a:rPr lang="en-US" sz="1100" dirty="0">
                <a:solidFill>
                  <a:srgbClr val="FFFFFF"/>
                </a:solidFill>
                <a:latin typeface="Arial" pitchFamily="34" charset="0"/>
                <a:ea typeface="Arial" pitchFamily="34" charset="-122"/>
                <a:cs typeface="Arial" pitchFamily="34" charset="-120"/>
              </a:rPr>
              <a:t>, promoting competition and innovation.</a:t>
            </a:r>
            <a:endParaRPr lang="en-US" sz="1500" dirty="0"/>
          </a:p>
          <a:p>
            <a:pPr>
              <a:lnSpc>
                <a:spcPct val="120000"/>
              </a:lnSpc>
              <a:spcBef>
                <a:spcPts val="375"/>
              </a:spcBef>
            </a:pPr>
            <a:r>
              <a:rPr lang="en-US" sz="1100" dirty="0">
                <a:solidFill>
                  <a:srgbClr val="00AFEE"/>
                </a:solidFill>
                <a:latin typeface="Arial" pitchFamily="34" charset="0"/>
                <a:ea typeface="Arial" pitchFamily="34" charset="-122"/>
                <a:cs typeface="Arial" pitchFamily="34" charset="-120"/>
              </a:rPr>
              <a:t>Fair Competition</a:t>
            </a:r>
            <a:r>
              <a:rPr lang="en-US" sz="1100" dirty="0">
                <a:solidFill>
                  <a:srgbClr val="FFFFFF"/>
                </a:solidFill>
                <a:latin typeface="Arial" pitchFamily="34" charset="0"/>
                <a:ea typeface="Arial" pitchFamily="34" charset="-122"/>
                <a:cs typeface="Arial" pitchFamily="34" charset="-120"/>
              </a:rPr>
              <a:t>: </a:t>
            </a:r>
            <a:r>
              <a:rPr lang="en-US" sz="1100" dirty="0">
                <a:solidFill>
                  <a:srgbClr val="FF1E02"/>
                </a:solidFill>
                <a:latin typeface="Arial" pitchFamily="34" charset="0"/>
                <a:ea typeface="Arial" pitchFamily="34" charset="-122"/>
                <a:cs typeface="Arial" pitchFamily="34" charset="-120"/>
              </a:rPr>
              <a:t>Encourages a level playing field,</a:t>
            </a:r>
            <a:r>
              <a:rPr lang="en-US" sz="1100" dirty="0">
                <a:solidFill>
                  <a:srgbClr val="FFFFFF"/>
                </a:solidFill>
                <a:latin typeface="Arial" pitchFamily="34" charset="0"/>
                <a:ea typeface="Arial" pitchFamily="34" charset="-122"/>
                <a:cs typeface="Arial" pitchFamily="34" charset="-120"/>
              </a:rPr>
              <a:t> where domestic agricultural businesses must compete with international counterparts, </a:t>
            </a:r>
            <a:r>
              <a:rPr lang="en-US" sz="1100" dirty="0">
                <a:solidFill>
                  <a:srgbClr val="FF1E02"/>
                </a:solidFill>
                <a:latin typeface="Arial" pitchFamily="34" charset="0"/>
                <a:ea typeface="Arial" pitchFamily="34" charset="-122"/>
                <a:cs typeface="Arial" pitchFamily="34" charset="-120"/>
              </a:rPr>
              <a:t>leading to improved services and efficiencies</a:t>
            </a:r>
            <a:r>
              <a:rPr lang="en-US" sz="1100" dirty="0">
                <a:solidFill>
                  <a:srgbClr val="FFFFFF"/>
                </a:solidFill>
                <a:latin typeface="Arial" pitchFamily="34" charset="0"/>
                <a:ea typeface="Arial" pitchFamily="34" charset="-122"/>
                <a:cs typeface="Arial" pitchFamily="34" charset="-120"/>
              </a:rPr>
              <a:t>.</a:t>
            </a:r>
            <a:endParaRPr lang="en-US" sz="1500" dirty="0"/>
          </a:p>
          <a:p>
            <a:pPr>
              <a:lnSpc>
                <a:spcPct val="120000"/>
              </a:lnSpc>
              <a:spcBef>
                <a:spcPts val="375"/>
              </a:spcBef>
            </a:pPr>
            <a:r>
              <a:rPr lang="en-US" sz="1100" dirty="0">
                <a:solidFill>
                  <a:srgbClr val="00AFEE"/>
                </a:solidFill>
                <a:latin typeface="Arial" pitchFamily="34" charset="0"/>
                <a:ea typeface="Arial" pitchFamily="34" charset="-122"/>
                <a:cs typeface="Arial" pitchFamily="34" charset="-120"/>
              </a:rPr>
              <a:t>Market Entry</a:t>
            </a:r>
            <a:r>
              <a:rPr lang="en-US" sz="1100" dirty="0">
                <a:solidFill>
                  <a:srgbClr val="FFFFFF"/>
                </a:solidFill>
                <a:latin typeface="Arial" pitchFamily="34" charset="0"/>
                <a:ea typeface="Arial" pitchFamily="34" charset="-122"/>
                <a:cs typeface="Arial" pitchFamily="34" charset="-120"/>
              </a:rPr>
              <a:t>: Facilitates entry for </a:t>
            </a:r>
            <a:r>
              <a:rPr lang="en-US" sz="1100" dirty="0">
                <a:solidFill>
                  <a:srgbClr val="FF1E02"/>
                </a:solidFill>
                <a:latin typeface="Arial" pitchFamily="34" charset="0"/>
                <a:ea typeface="Arial" pitchFamily="34" charset="-122"/>
                <a:cs typeface="Arial" pitchFamily="34" charset="-120"/>
              </a:rPr>
              <a:t>foreign agricultural firm</a:t>
            </a:r>
            <a:r>
              <a:rPr lang="en-US" sz="1100" dirty="0">
                <a:solidFill>
                  <a:srgbClr val="FFFFFF"/>
                </a:solidFill>
                <a:latin typeface="Arial" pitchFamily="34" charset="0"/>
                <a:ea typeface="Arial" pitchFamily="34" charset="-122"/>
                <a:cs typeface="Arial" pitchFamily="34" charset="-120"/>
              </a:rPr>
              <a:t>s, which can bring </a:t>
            </a:r>
            <a:r>
              <a:rPr lang="en-US" sz="1100" dirty="0">
                <a:solidFill>
                  <a:srgbClr val="FFFF3A"/>
                </a:solidFill>
                <a:latin typeface="Arial" pitchFamily="34" charset="0"/>
                <a:ea typeface="Arial" pitchFamily="34" charset="-122"/>
                <a:cs typeface="Arial" pitchFamily="34" charset="-120"/>
              </a:rPr>
              <a:t>new technologies and practices</a:t>
            </a:r>
            <a:r>
              <a:rPr lang="en-US" sz="1100" dirty="0">
                <a:solidFill>
                  <a:srgbClr val="FFFFFF"/>
                </a:solidFill>
                <a:latin typeface="Arial" pitchFamily="34" charset="0"/>
                <a:ea typeface="Arial" pitchFamily="34" charset="-122"/>
                <a:cs typeface="Arial" pitchFamily="34" charset="-120"/>
              </a:rPr>
              <a:t> that enhance local agricultural productivity and trade potential.</a:t>
            </a:r>
            <a:endParaRPr lang="en-US" sz="1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221720" y="169634"/>
            <a:ext cx="5486400" cy="494238"/>
          </a:xfrm>
          <a:prstGeom prst="rect">
            <a:avLst/>
          </a:prstGeom>
          <a:noFill/>
          <a:ln/>
        </p:spPr>
        <p:txBody>
          <a:bodyPr wrap="square" lIns="95250" tIns="95250" rIns="95250" bIns="95250" rtlCol="0" anchor="t">
            <a:spAutoFit/>
          </a:bodyPr>
          <a:lstStyle/>
          <a:p>
            <a:pPr>
              <a:lnSpc>
                <a:spcPct val="120000"/>
              </a:lnSpc>
              <a:spcBef>
                <a:spcPts val="375"/>
              </a:spcBef>
            </a:pPr>
            <a:r>
              <a:rPr lang="en-US" b="1" dirty="0">
                <a:solidFill>
                  <a:srgbClr val="FFFFFF"/>
                </a:solidFill>
                <a:latin typeface="Arial" pitchFamily="34" charset="0"/>
                <a:ea typeface="Arial" pitchFamily="34" charset="-122"/>
                <a:cs typeface="Arial" pitchFamily="34" charset="-120"/>
              </a:rPr>
              <a:t>GATS</a:t>
            </a:r>
            <a:r>
              <a:rPr lang="en-US" sz="1400" b="1" dirty="0">
                <a:solidFill>
                  <a:srgbClr val="FFFFFF"/>
                </a:solidFill>
                <a:latin typeface="Arial" pitchFamily="34" charset="0"/>
                <a:ea typeface="Arial" pitchFamily="34" charset="-122"/>
                <a:cs typeface="Arial" pitchFamily="34" charset="-120"/>
              </a:rPr>
              <a:t> and trade in agricultural products - Continued</a:t>
            </a:r>
            <a:endParaRPr lang="en-US" sz="1500" dirty="0"/>
          </a:p>
        </p:txBody>
      </p:sp>
      <p:sp>
        <p:nvSpPr>
          <p:cNvPr id="3" name="Text 1"/>
          <p:cNvSpPr/>
          <p:nvPr/>
        </p:nvSpPr>
        <p:spPr>
          <a:xfrm>
            <a:off x="221720" y="1601847"/>
            <a:ext cx="3647427" cy="192024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Domestic Regulations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Definition:</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Domestic regulations refer to the rules and standards set by a country to regulate services within its territory. These include licensing requirements, technical standards, and qualification procedures.</a:t>
            </a:r>
            <a:endParaRPr lang="en-US" sz="1500" dirty="0"/>
          </a:p>
        </p:txBody>
      </p:sp>
      <p:sp>
        <p:nvSpPr>
          <p:cNvPr id="4" name="Text 2"/>
          <p:cNvSpPr/>
          <p:nvPr/>
        </p:nvSpPr>
        <p:spPr>
          <a:xfrm>
            <a:off x="4623517" y="1030347"/>
            <a:ext cx="3856105" cy="306324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Compliance and Standards: Agricultural service providers must comply with local regulations, which can ensure high standards of service quality and safety, benefiting the agricultural sector.</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Barrier Reduction: Transparent and fair domestic regulations can reduce barriers to entry for foreign service providers, facilitating the flow of agricultural services.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Consumer Protection: Effective domestic regulations protect consumers (farmers and agribusinesses) by ensuring that agricultural services meet specific quality and safety criteria.</a:t>
            </a:r>
            <a:endParaRPr lang="en-US" sz="1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308321" y="234804"/>
            <a:ext cx="5969262" cy="500778"/>
          </a:xfrm>
          <a:prstGeom prst="rect">
            <a:avLst/>
          </a:prstGeom>
          <a:noFill/>
          <a:ln/>
        </p:spPr>
        <p:txBody>
          <a:bodyPr wrap="square" lIns="95250" tIns="95250" rIns="95250" bIns="95250" rtlCol="0" anchor="t">
            <a:spAutoFit/>
          </a:bodyPr>
          <a:lstStyle/>
          <a:p>
            <a:pPr>
              <a:lnSpc>
                <a:spcPct val="120000"/>
              </a:lnSpc>
              <a:spcBef>
                <a:spcPts val="375"/>
              </a:spcBef>
            </a:pPr>
            <a:r>
              <a:rPr lang="en-US" b="1" dirty="0">
                <a:solidFill>
                  <a:srgbClr val="FFFFFF"/>
                </a:solidFill>
                <a:latin typeface="Arial" pitchFamily="34" charset="0"/>
                <a:ea typeface="Arial" pitchFamily="34" charset="-122"/>
                <a:cs typeface="Arial" pitchFamily="34" charset="-120"/>
              </a:rPr>
              <a:t>GATS and trade in agricultural products - Continued</a:t>
            </a:r>
            <a:endParaRPr lang="en-US" dirty="0"/>
          </a:p>
        </p:txBody>
      </p:sp>
      <p:sp>
        <p:nvSpPr>
          <p:cNvPr id="3" name="Text 1"/>
          <p:cNvSpPr/>
          <p:nvPr/>
        </p:nvSpPr>
        <p:spPr>
          <a:xfrm>
            <a:off x="308321" y="1611630"/>
            <a:ext cx="3040957" cy="192024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Specific Commitments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Definition:</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Specific commitments are undertakings by WTO members to provide market access and national treatment for particular service sectors, as listed in their schedules of commitments under the GATS.</a:t>
            </a:r>
            <a:endParaRPr lang="en-US" sz="1500" dirty="0"/>
          </a:p>
        </p:txBody>
      </p:sp>
      <p:sp>
        <p:nvSpPr>
          <p:cNvPr id="4" name="Text 2"/>
          <p:cNvSpPr/>
          <p:nvPr/>
        </p:nvSpPr>
        <p:spPr>
          <a:xfrm>
            <a:off x="4303979" y="1160770"/>
            <a:ext cx="4511092" cy="306324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Impact on Agricultural Trade:</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Guaranteed Access: Specific commitments ensure that foreign agricultural service providers have assured access to certain markets, fostering international trade in agricultural services.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Sector Development: Commitments in areas such as agronomy, veterinary services, and agricultural technology support sector development by enabling the entry of specialized services.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Investment Attraction: Clear commitments can attract foreign investment in agricultural services, leading to infrastructure development and improved agricultural practices.</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457200" y="228600"/>
            <a:ext cx="8229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Economic Impact</a:t>
            </a:r>
            <a:endParaRPr lang="en-US" sz="1500" dirty="0"/>
          </a:p>
        </p:txBody>
      </p:sp>
      <p:pic>
        <p:nvPicPr>
          <p:cNvPr id="3"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a:off x="457200" y="910732"/>
            <a:ext cx="2854757" cy="3412787"/>
          </a:xfrm>
          <a:prstGeom prst="rect">
            <a:avLst/>
          </a:prstGeom>
        </p:spPr>
      </p:pic>
      <p:sp>
        <p:nvSpPr>
          <p:cNvPr id="4" name="Shape 1"/>
          <p:cNvSpPr/>
          <p:nvPr/>
        </p:nvSpPr>
        <p:spPr>
          <a:xfrm>
            <a:off x="3040642" y="1039937"/>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5" name="Text 2"/>
          <p:cNvSpPr/>
          <p:nvPr/>
        </p:nvSpPr>
        <p:spPr>
          <a:xfrm>
            <a:off x="3060104" y="1094801"/>
            <a:ext cx="509716"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1</a:t>
            </a:r>
            <a:endParaRPr lang="en-US" sz="1500" dirty="0"/>
          </a:p>
        </p:txBody>
      </p:sp>
      <p:sp>
        <p:nvSpPr>
          <p:cNvPr id="6" name="Text 3"/>
          <p:cNvSpPr/>
          <p:nvPr/>
        </p:nvSpPr>
        <p:spPr>
          <a:xfrm>
            <a:off x="3651704" y="1039937"/>
            <a:ext cx="4650204"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Boosts GDP growth</a:t>
            </a:r>
            <a:endParaRPr lang="en-US" sz="1500" dirty="0"/>
          </a:p>
        </p:txBody>
      </p:sp>
      <p:sp>
        <p:nvSpPr>
          <p:cNvPr id="7" name="Text 4"/>
          <p:cNvSpPr/>
          <p:nvPr/>
        </p:nvSpPr>
        <p:spPr>
          <a:xfrm>
            <a:off x="3651704" y="1372514"/>
            <a:ext cx="4937760" cy="731520"/>
          </a:xfrm>
          <a:prstGeom prst="rect">
            <a:avLst/>
          </a:prstGeom>
          <a:solidFill>
            <a:srgbClr val="000000"/>
          </a:solidFill>
          <a:ln/>
        </p:spPr>
        <p:txBody>
          <a:bodyPr wrap="square" lIns="95250" tIns="95250" rIns="95250" bIns="95250" rtlCol="0" anchor="t">
            <a:spAutoFit/>
          </a:bodyPr>
          <a:lstStyle/>
          <a:p>
            <a:pPr>
              <a:lnSpc>
                <a:spcPct val="80000"/>
              </a:lnSpc>
              <a:spcBef>
                <a:spcPts val="375"/>
              </a:spcBef>
            </a:pPr>
            <a:r>
              <a:rPr lang="en-US" sz="1200" dirty="0">
                <a:solidFill>
                  <a:srgbClr val="FFFFFF"/>
                </a:solidFill>
                <a:latin typeface="Arial" pitchFamily="34" charset="0"/>
                <a:ea typeface="Arial" pitchFamily="34" charset="-122"/>
                <a:cs typeface="Arial" pitchFamily="34" charset="-120"/>
              </a:rPr>
              <a:t>Agriculture accounts for approximately 4% of global gross domestic product (GDP) and can contribute even more significantly in some least developed countries, where it may exceed 25% of GDP (WB)</a:t>
            </a:r>
            <a:endParaRPr lang="en-US" sz="1500" dirty="0"/>
          </a:p>
        </p:txBody>
      </p:sp>
      <p:sp>
        <p:nvSpPr>
          <p:cNvPr id="8" name="Shape 5"/>
          <p:cNvSpPr/>
          <p:nvPr/>
        </p:nvSpPr>
        <p:spPr>
          <a:xfrm>
            <a:off x="3040642" y="2383745"/>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9" name="Text 6"/>
          <p:cNvSpPr/>
          <p:nvPr/>
        </p:nvSpPr>
        <p:spPr>
          <a:xfrm>
            <a:off x="3060104" y="2438609"/>
            <a:ext cx="509716"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2</a:t>
            </a:r>
            <a:endParaRPr lang="en-US" sz="1500" dirty="0"/>
          </a:p>
        </p:txBody>
      </p:sp>
      <p:sp>
        <p:nvSpPr>
          <p:cNvPr id="10" name="Text 7"/>
          <p:cNvSpPr/>
          <p:nvPr/>
        </p:nvSpPr>
        <p:spPr>
          <a:xfrm>
            <a:off x="3651704" y="2326475"/>
            <a:ext cx="4572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Employment Opportunities:</a:t>
            </a:r>
            <a:endParaRPr lang="en-US" sz="1500" dirty="0"/>
          </a:p>
        </p:txBody>
      </p:sp>
      <p:sp>
        <p:nvSpPr>
          <p:cNvPr id="11" name="Text 8"/>
          <p:cNvSpPr/>
          <p:nvPr/>
        </p:nvSpPr>
        <p:spPr>
          <a:xfrm>
            <a:off x="3651704" y="2668219"/>
            <a:ext cx="4937760" cy="960120"/>
          </a:xfrm>
          <a:prstGeom prst="rect">
            <a:avLst/>
          </a:prstGeom>
          <a:noFill/>
          <a:ln/>
        </p:spPr>
        <p:txBody>
          <a:bodyPr wrap="square" lIns="95250" tIns="95250" rIns="95250" bIns="95250" rtlCol="0" anchor="t">
            <a:spAutoFit/>
          </a:bodyPr>
          <a:lstStyle/>
          <a:p>
            <a:pPr>
              <a:lnSpc>
                <a:spcPct val="80000"/>
              </a:lnSpc>
              <a:spcBef>
                <a:spcPts val="375"/>
              </a:spcBef>
            </a:pPr>
            <a:r>
              <a:rPr lang="en-US" sz="1200" dirty="0">
                <a:solidFill>
                  <a:srgbClr val="FFFFFF"/>
                </a:solidFill>
                <a:latin typeface="Arial" pitchFamily="34" charset="0"/>
                <a:ea typeface="Arial" pitchFamily="34" charset="-122"/>
                <a:cs typeface="Arial" pitchFamily="34" charset="-120"/>
              </a:rPr>
              <a:t>Provides livelihoods for farmers and those employed along the food supply chain. By participating in global value chains, smallholder farmers can increase their food production and income (OECD)</a:t>
            </a:r>
            <a:endParaRPr lang="en-US" sz="1500" dirty="0"/>
          </a:p>
          <a:p>
            <a:pPr>
              <a:lnSpc>
                <a:spcPct val="80000"/>
              </a:lnSpc>
              <a:spcBef>
                <a:spcPts val="375"/>
              </a:spcBef>
            </a:pPr>
            <a:endParaRPr lang="en-US" sz="1500" dirty="0"/>
          </a:p>
        </p:txBody>
      </p:sp>
      <p:sp>
        <p:nvSpPr>
          <p:cNvPr id="12" name="Shape 9"/>
          <p:cNvSpPr/>
          <p:nvPr/>
        </p:nvSpPr>
        <p:spPr>
          <a:xfrm>
            <a:off x="3040642" y="3622853"/>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13" name="Text 10"/>
          <p:cNvSpPr/>
          <p:nvPr/>
        </p:nvSpPr>
        <p:spPr>
          <a:xfrm>
            <a:off x="3060301" y="3677717"/>
            <a:ext cx="509321"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3</a:t>
            </a:r>
            <a:endParaRPr lang="en-US" sz="1500" dirty="0"/>
          </a:p>
        </p:txBody>
      </p:sp>
      <p:sp>
        <p:nvSpPr>
          <p:cNvPr id="14" name="Text 11"/>
          <p:cNvSpPr/>
          <p:nvPr/>
        </p:nvSpPr>
        <p:spPr>
          <a:xfrm>
            <a:off x="3651704" y="3678135"/>
            <a:ext cx="4572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Market diversification</a:t>
            </a:r>
            <a:endParaRPr lang="en-US" sz="1500" dirty="0"/>
          </a:p>
        </p:txBody>
      </p:sp>
      <p:sp>
        <p:nvSpPr>
          <p:cNvPr id="15" name="Text 12"/>
          <p:cNvSpPr/>
          <p:nvPr/>
        </p:nvSpPr>
        <p:spPr>
          <a:xfrm>
            <a:off x="3651704" y="4020617"/>
            <a:ext cx="4937760" cy="731520"/>
          </a:xfrm>
          <a:prstGeom prst="rect">
            <a:avLst/>
          </a:prstGeom>
          <a:noFill/>
          <a:ln/>
        </p:spPr>
        <p:txBody>
          <a:bodyPr wrap="square" lIns="95250" tIns="95250" rIns="95250" bIns="95250" rtlCol="0" anchor="t">
            <a:spAutoFit/>
          </a:bodyPr>
          <a:lstStyle/>
          <a:p>
            <a:pPr>
              <a:lnSpc>
                <a:spcPct val="80000"/>
              </a:lnSpc>
              <a:spcBef>
                <a:spcPts val="375"/>
              </a:spcBef>
            </a:pPr>
            <a:r>
              <a:rPr lang="en-US" sz="1200" dirty="0">
                <a:solidFill>
                  <a:srgbClr val="FFFFFF"/>
                </a:solidFill>
                <a:latin typeface="Arial" pitchFamily="34" charset="0"/>
                <a:ea typeface="Arial" pitchFamily="34" charset="-122"/>
                <a:cs typeface="Arial" pitchFamily="34" charset="-120"/>
              </a:rPr>
              <a:t>Trade allows for diversification of markets, reducing dependency on domestic demand and enhancing market stability through enhanced production.</a:t>
            </a:r>
            <a:endParaRPr lang="en-US" sz="1500" dirty="0"/>
          </a:p>
        </p:txBody>
      </p:sp>
      <p:sp>
        <p:nvSpPr>
          <p:cNvPr id="16" name="Shape 13"/>
          <p:cNvSpPr/>
          <p:nvPr/>
        </p:nvSpPr>
        <p:spPr>
          <a:xfrm>
            <a:off x="8594982"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solidFill>
          <a:ln/>
        </p:spPr>
        <p:txBody>
          <a:bodyPr/>
          <a:lstStyle/>
          <a:p>
            <a:endParaRPr lang="en-US"/>
          </a:p>
        </p:txBody>
      </p:sp>
      <p:sp>
        <p:nvSpPr>
          <p:cNvPr id="17" name="Shape 14"/>
          <p:cNvSpPr/>
          <p:nvPr/>
        </p:nvSpPr>
        <p:spPr>
          <a:xfrm>
            <a:off x="8364148"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80000"/>
            </a:srgbClr>
          </a:solidFill>
          <a:ln/>
        </p:spPr>
        <p:txBody>
          <a:bodyPr/>
          <a:lstStyle/>
          <a:p>
            <a:endParaRPr lang="en-US"/>
          </a:p>
        </p:txBody>
      </p:sp>
      <p:sp>
        <p:nvSpPr>
          <p:cNvPr id="18" name="Shape 15"/>
          <p:cNvSpPr/>
          <p:nvPr/>
        </p:nvSpPr>
        <p:spPr>
          <a:xfrm>
            <a:off x="8133313"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70000"/>
            </a:srgbClr>
          </a:solidFill>
          <a:ln/>
        </p:spPr>
        <p:txBody>
          <a:bodyPr/>
          <a:lstStyle/>
          <a:p>
            <a:endParaRPr lang="en-US"/>
          </a:p>
        </p:txBody>
      </p:sp>
      <p:sp>
        <p:nvSpPr>
          <p:cNvPr id="19" name="Shape 16"/>
          <p:cNvSpPr/>
          <p:nvPr/>
        </p:nvSpPr>
        <p:spPr>
          <a:xfrm>
            <a:off x="7902479"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60000"/>
            </a:srgbClr>
          </a:solidFill>
          <a:ln/>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397792" y="234804"/>
            <a:ext cx="6191076" cy="500778"/>
          </a:xfrm>
          <a:prstGeom prst="rect">
            <a:avLst/>
          </a:prstGeom>
          <a:noFill/>
          <a:ln/>
        </p:spPr>
        <p:txBody>
          <a:bodyPr wrap="square" lIns="95250" tIns="95250" rIns="95250" bIns="95250" rtlCol="0" anchor="t">
            <a:spAutoFit/>
          </a:bodyPr>
          <a:lstStyle/>
          <a:p>
            <a:pPr>
              <a:lnSpc>
                <a:spcPct val="120000"/>
              </a:lnSpc>
              <a:spcBef>
                <a:spcPts val="375"/>
              </a:spcBef>
            </a:pPr>
            <a:r>
              <a:rPr lang="en-US" b="1" dirty="0">
                <a:solidFill>
                  <a:srgbClr val="FFFFFF"/>
                </a:solidFill>
                <a:latin typeface="Arial" pitchFamily="34" charset="0"/>
                <a:ea typeface="Arial" pitchFamily="34" charset="-122"/>
                <a:cs typeface="Arial" pitchFamily="34" charset="-120"/>
              </a:rPr>
              <a:t>GATS</a:t>
            </a:r>
            <a:r>
              <a:rPr lang="en-US" sz="1400" b="1" dirty="0">
                <a:solidFill>
                  <a:srgbClr val="FFFFFF"/>
                </a:solidFill>
                <a:latin typeface="Arial" pitchFamily="34" charset="0"/>
                <a:ea typeface="Arial" pitchFamily="34" charset="-122"/>
                <a:cs typeface="Arial" pitchFamily="34" charset="-120"/>
              </a:rPr>
              <a:t> </a:t>
            </a:r>
            <a:r>
              <a:rPr lang="en-US" b="1" dirty="0">
                <a:solidFill>
                  <a:srgbClr val="FFFFFF"/>
                </a:solidFill>
                <a:latin typeface="Arial" pitchFamily="34" charset="0"/>
                <a:ea typeface="Arial" pitchFamily="34" charset="-122"/>
                <a:cs typeface="Arial" pitchFamily="34" charset="-120"/>
              </a:rPr>
              <a:t>and trade in agricultural products - Examples</a:t>
            </a:r>
            <a:endParaRPr lang="en-US" dirty="0"/>
          </a:p>
        </p:txBody>
      </p:sp>
      <p:sp>
        <p:nvSpPr>
          <p:cNvPr id="3" name="Text 1"/>
          <p:cNvSpPr/>
          <p:nvPr/>
        </p:nvSpPr>
        <p:spPr>
          <a:xfrm>
            <a:off x="397792" y="1049910"/>
            <a:ext cx="4273460" cy="393192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Canada</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Cross-border Supply: Canada allows foreign firms to provide remote agricultural consultancy services.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National Treatment: Canada ensures that foreign agricultural technology providers are treated the same as domestic providers, fostering a competitive market.</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Domestic Regulations: Canada has transparent licensing procedures for foreign veterinary services, ensuring they meet local standards without unnecessary barriers.</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Specific Commitments: Canada has committed to allowing foreign entities to establish commercial presence in agricultural support services, such as soil testing laboratories, facilitating advanced agricultural practices.</a:t>
            </a:r>
            <a:endParaRPr lang="en-US" sz="1500" dirty="0"/>
          </a:p>
        </p:txBody>
      </p:sp>
      <p:sp>
        <p:nvSpPr>
          <p:cNvPr id="4" name="Text 2"/>
          <p:cNvSpPr/>
          <p:nvPr/>
        </p:nvSpPr>
        <p:spPr>
          <a:xfrm>
            <a:off x="4987921" y="1049910"/>
            <a:ext cx="4058261" cy="3931920"/>
          </a:xfrm>
          <a:prstGeom prst="rect">
            <a:avLst/>
          </a:prstGeom>
          <a:noFill/>
          <a:ln/>
        </p:spPr>
        <p:txBody>
          <a:bodyPr wrap="square" lIns="95250" tIns="95250" rIns="95250" bIns="95250" rtlCol="0" anchor="t">
            <a:spAutoFit/>
          </a:bodyPr>
          <a:lstStyle/>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Brazil</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Consumption Abroad: Brazilian farmers can attend agricultural training programs abroad without restrictions, enhancing their skills and knowledge.</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Movement of Natural Persons: Brazil allows foreign agricultural experts to work within the country on short-term projects, supporting the local agricultural sector with international expertise.</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Domestic Regulations: Brazil has clear and fair regulations for the entry and operation of foreign agricultural service providers, ensuring quality and safety.</a:t>
            </a:r>
            <a:endParaRPr lang="en-US" sz="1500" dirty="0"/>
          </a:p>
          <a:p>
            <a:pPr>
              <a:lnSpc>
                <a:spcPct val="120000"/>
              </a:lnSpc>
              <a:spcBef>
                <a:spcPts val="375"/>
              </a:spcBef>
            </a:pPr>
            <a:r>
              <a:rPr lang="en-US" sz="1100" dirty="0">
                <a:solidFill>
                  <a:srgbClr val="FFFFFF"/>
                </a:solidFill>
                <a:latin typeface="Arial" pitchFamily="34" charset="0"/>
                <a:ea typeface="Arial" pitchFamily="34" charset="-122"/>
                <a:cs typeface="Arial" pitchFamily="34" charset="-120"/>
              </a:rPr>
              <a:t>Specific Commitments: Brazil has made commitments in agronomic advisory services, ensuring foreign firms can operate and compete in the Brazilian market, promoting innovation and efficiency.</a:t>
            </a:r>
            <a:endParaRPr lang="en-US" sz="1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581799" y="942128"/>
            <a:ext cx="3131820" cy="1645920"/>
          </a:xfrm>
          <a:custGeom>
            <a:avLst/>
            <a:gdLst/>
            <a:ahLst/>
            <a:cxnLst/>
            <a:rect l="l" t="t" r="r" b="b"/>
            <a:pathLst>
              <a:path w="3131820" h="1645920">
                <a:moveTo>
                  <a:pt x="80149" y="0"/>
                </a:moveTo>
                <a:lnTo>
                  <a:pt x="3051671" y="0"/>
                </a:lnTo>
                <a:quadBezTo>
                  <a:pt x="3131820" y="0"/>
                  <a:pt x="3131820" y="80149"/>
                </a:quadBezTo>
                <a:lnTo>
                  <a:pt x="3131820" y="1565771"/>
                </a:lnTo>
                <a:quadBezTo>
                  <a:pt x="3131820" y="1645920"/>
                  <a:pt x="3051671" y="1645920"/>
                </a:quadBezTo>
                <a:lnTo>
                  <a:pt x="80149" y="1645920"/>
                </a:lnTo>
                <a:quadBezTo>
                  <a:pt x="0" y="1645920"/>
                  <a:pt x="0" y="1565771"/>
                </a:quadBezTo>
                <a:lnTo>
                  <a:pt x="0" y="80149"/>
                </a:lnTo>
                <a:quadBezTo>
                  <a:pt x="0" y="0"/>
                  <a:pt x="80149" y="0"/>
                </a:quadBezTo>
                <a:close/>
              </a:path>
            </a:pathLst>
          </a:custGeom>
          <a:solidFill>
            <a:srgbClr val="000000"/>
          </a:solidFill>
          <a:ln w="19050">
            <a:solidFill>
              <a:srgbClr val="823DCD"/>
            </a:solidFill>
            <a:prstDash val="solid"/>
          </a:ln>
        </p:spPr>
        <p:txBody>
          <a:bodyPr/>
          <a:lstStyle/>
          <a:p>
            <a:endParaRPr lang="en-US"/>
          </a:p>
        </p:txBody>
      </p:sp>
      <p:sp>
        <p:nvSpPr>
          <p:cNvPr id="3" name="Shape 1"/>
          <p:cNvSpPr/>
          <p:nvPr/>
        </p:nvSpPr>
        <p:spPr>
          <a:xfrm>
            <a:off x="467499" y="1082650"/>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4" name="Shape 2"/>
          <p:cNvSpPr/>
          <p:nvPr/>
        </p:nvSpPr>
        <p:spPr>
          <a:xfrm>
            <a:off x="4591322" y="942128"/>
            <a:ext cx="3131820" cy="1645920"/>
          </a:xfrm>
          <a:custGeom>
            <a:avLst/>
            <a:gdLst/>
            <a:ahLst/>
            <a:cxnLst/>
            <a:rect l="l" t="t" r="r" b="b"/>
            <a:pathLst>
              <a:path w="3131820" h="1645920">
                <a:moveTo>
                  <a:pt x="80149" y="0"/>
                </a:moveTo>
                <a:lnTo>
                  <a:pt x="3051671" y="0"/>
                </a:lnTo>
                <a:quadBezTo>
                  <a:pt x="3131820" y="0"/>
                  <a:pt x="3131820" y="80149"/>
                </a:quadBezTo>
                <a:lnTo>
                  <a:pt x="3131820" y="1565771"/>
                </a:lnTo>
                <a:quadBezTo>
                  <a:pt x="3131820" y="1645920"/>
                  <a:pt x="3051671" y="1645920"/>
                </a:quadBezTo>
                <a:lnTo>
                  <a:pt x="80149" y="1645920"/>
                </a:lnTo>
                <a:quadBezTo>
                  <a:pt x="0" y="1645920"/>
                  <a:pt x="0" y="1565771"/>
                </a:quadBezTo>
                <a:lnTo>
                  <a:pt x="0" y="80149"/>
                </a:lnTo>
                <a:quadBezTo>
                  <a:pt x="0" y="0"/>
                  <a:pt x="80149" y="0"/>
                </a:quadBezTo>
                <a:close/>
              </a:path>
            </a:pathLst>
          </a:custGeom>
          <a:solidFill>
            <a:srgbClr val="823DCD"/>
          </a:solidFill>
          <a:ln/>
        </p:spPr>
        <p:txBody>
          <a:bodyPr/>
          <a:lstStyle/>
          <a:p>
            <a:endParaRPr lang="en-US"/>
          </a:p>
        </p:txBody>
      </p:sp>
      <p:sp>
        <p:nvSpPr>
          <p:cNvPr id="5" name="Shape 3"/>
          <p:cNvSpPr/>
          <p:nvPr/>
        </p:nvSpPr>
        <p:spPr>
          <a:xfrm>
            <a:off x="4477022" y="1071635"/>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6" name="Shape 4"/>
          <p:cNvSpPr/>
          <p:nvPr/>
        </p:nvSpPr>
        <p:spPr>
          <a:xfrm>
            <a:off x="4477022" y="1448478"/>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7" name="Shape 5"/>
          <p:cNvSpPr/>
          <p:nvPr/>
        </p:nvSpPr>
        <p:spPr>
          <a:xfrm>
            <a:off x="1214125" y="2981221"/>
            <a:ext cx="3131820" cy="1645920"/>
          </a:xfrm>
          <a:custGeom>
            <a:avLst/>
            <a:gdLst/>
            <a:ahLst/>
            <a:cxnLst/>
            <a:rect l="l" t="t" r="r" b="b"/>
            <a:pathLst>
              <a:path w="3131820" h="1645920">
                <a:moveTo>
                  <a:pt x="80149" y="0"/>
                </a:moveTo>
                <a:lnTo>
                  <a:pt x="3051671" y="0"/>
                </a:lnTo>
                <a:quadBezTo>
                  <a:pt x="3131820" y="0"/>
                  <a:pt x="3131820" y="80149"/>
                </a:quadBezTo>
                <a:lnTo>
                  <a:pt x="3131820" y="1565771"/>
                </a:lnTo>
                <a:quadBezTo>
                  <a:pt x="3131820" y="1645920"/>
                  <a:pt x="3051671" y="1645920"/>
                </a:quadBezTo>
                <a:lnTo>
                  <a:pt x="80149" y="1645920"/>
                </a:lnTo>
                <a:quadBezTo>
                  <a:pt x="0" y="1645920"/>
                  <a:pt x="0" y="1565771"/>
                </a:quadBezTo>
                <a:lnTo>
                  <a:pt x="0" y="80149"/>
                </a:lnTo>
                <a:quadBezTo>
                  <a:pt x="0" y="0"/>
                  <a:pt x="80149" y="0"/>
                </a:quadBezTo>
                <a:close/>
              </a:path>
            </a:pathLst>
          </a:custGeom>
          <a:solidFill>
            <a:srgbClr val="823DCD"/>
          </a:solidFill>
          <a:ln/>
        </p:spPr>
        <p:txBody>
          <a:bodyPr/>
          <a:lstStyle/>
          <a:p>
            <a:endParaRPr lang="en-US"/>
          </a:p>
        </p:txBody>
      </p:sp>
      <p:sp>
        <p:nvSpPr>
          <p:cNvPr id="8" name="Shape 6"/>
          <p:cNvSpPr/>
          <p:nvPr/>
        </p:nvSpPr>
        <p:spPr>
          <a:xfrm>
            <a:off x="1118113" y="3138561"/>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9" name="Shape 7"/>
          <p:cNvSpPr/>
          <p:nvPr/>
        </p:nvSpPr>
        <p:spPr>
          <a:xfrm>
            <a:off x="1118113" y="3892248"/>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10" name="Shape 8"/>
          <p:cNvSpPr/>
          <p:nvPr/>
        </p:nvSpPr>
        <p:spPr>
          <a:xfrm>
            <a:off x="1118113" y="3515405"/>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path>
            </a:pathLst>
          </a:custGeom>
          <a:solidFill>
            <a:srgbClr val="000000"/>
          </a:solidFill>
          <a:ln w="19050">
            <a:solidFill>
              <a:srgbClr val="823DCD"/>
            </a:solidFill>
            <a:prstDash val="solid"/>
          </a:ln>
        </p:spPr>
        <p:txBody>
          <a:bodyPr/>
          <a:lstStyle/>
          <a:p>
            <a:endParaRPr lang="en-US"/>
          </a:p>
        </p:txBody>
      </p:sp>
      <p:sp>
        <p:nvSpPr>
          <p:cNvPr id="11" name="Shape 9"/>
          <p:cNvSpPr/>
          <p:nvPr/>
        </p:nvSpPr>
        <p:spPr>
          <a:xfrm>
            <a:off x="5272518" y="2981221"/>
            <a:ext cx="3131820" cy="1645920"/>
          </a:xfrm>
          <a:custGeom>
            <a:avLst/>
            <a:gdLst/>
            <a:ahLst/>
            <a:cxnLst/>
            <a:rect l="l" t="t" r="r" b="b"/>
            <a:pathLst>
              <a:path w="3131820" h="1645920">
                <a:moveTo>
                  <a:pt x="80149" y="0"/>
                </a:moveTo>
                <a:lnTo>
                  <a:pt x="3051671" y="0"/>
                </a:lnTo>
                <a:quadBezTo>
                  <a:pt x="3131820" y="0"/>
                  <a:pt x="3131820" y="80149"/>
                </a:quadBezTo>
                <a:lnTo>
                  <a:pt x="3131820" y="1565771"/>
                </a:lnTo>
                <a:quadBezTo>
                  <a:pt x="3131820" y="1645920"/>
                  <a:pt x="3051671" y="1645920"/>
                </a:quadBezTo>
                <a:lnTo>
                  <a:pt x="80149" y="1645920"/>
                </a:lnTo>
                <a:quadBezTo>
                  <a:pt x="0" y="1645920"/>
                  <a:pt x="0" y="1565771"/>
                </a:quadBezTo>
                <a:lnTo>
                  <a:pt x="0" y="80149"/>
                </a:lnTo>
                <a:quadBezTo>
                  <a:pt x="0" y="0"/>
                  <a:pt x="80149" y="0"/>
                </a:quadBezTo>
                <a:close/>
              </a:path>
            </a:pathLst>
          </a:custGeom>
          <a:solidFill>
            <a:srgbClr val="000000"/>
          </a:solidFill>
          <a:ln w="19050">
            <a:solidFill>
              <a:srgbClr val="823DCD"/>
            </a:solidFill>
            <a:prstDash val="solid"/>
          </a:ln>
        </p:spPr>
        <p:txBody>
          <a:bodyPr/>
          <a:lstStyle/>
          <a:p>
            <a:endParaRPr lang="en-US"/>
          </a:p>
        </p:txBody>
      </p:sp>
      <p:sp>
        <p:nvSpPr>
          <p:cNvPr id="12" name="Shape 10"/>
          <p:cNvSpPr/>
          <p:nvPr/>
        </p:nvSpPr>
        <p:spPr>
          <a:xfrm>
            <a:off x="5154830" y="3138156"/>
            <a:ext cx="235376" cy="228600"/>
          </a:xfrm>
          <a:custGeom>
            <a:avLst/>
            <a:gdLst/>
            <a:ahLst/>
            <a:cxnLst/>
            <a:rect l="l" t="t" r="r" b="b"/>
            <a:pathLst>
              <a:path w="235376" h="228600">
                <a:moveTo>
                  <a:pt x="117688" y="0"/>
                </a:moveTo>
                <a:cubicBezTo>
                  <a:pt x="182641" y="0"/>
                  <a:pt x="235376" y="51216"/>
                  <a:pt x="235376" y="114300"/>
                </a:cubicBezTo>
                <a:cubicBezTo>
                  <a:pt x="235376" y="177384"/>
                  <a:pt x="182641" y="228600"/>
                  <a:pt x="117688" y="228600"/>
                </a:cubicBezTo>
                <a:cubicBezTo>
                  <a:pt x="52734" y="228600"/>
                  <a:pt x="0" y="177384"/>
                  <a:pt x="0" y="114300"/>
                </a:cubicBezTo>
                <a:cubicBezTo>
                  <a:pt x="0" y="51216"/>
                  <a:pt x="52734" y="0"/>
                  <a:pt x="117688" y="0"/>
                </a:cubicBezTo>
                <a:close/>
              </a:path>
            </a:pathLst>
          </a:custGeom>
          <a:solidFill>
            <a:srgbClr val="000000"/>
          </a:solidFill>
          <a:ln w="19050">
            <a:solidFill>
              <a:srgbClr val="823DCD"/>
            </a:solidFill>
            <a:prstDash val="solid"/>
          </a:ln>
        </p:spPr>
        <p:txBody>
          <a:bodyPr/>
          <a:lstStyle/>
          <a:p>
            <a:endParaRPr lang="en-US"/>
          </a:p>
        </p:txBody>
      </p:sp>
      <p:sp>
        <p:nvSpPr>
          <p:cNvPr id="13" name="Shape 11"/>
          <p:cNvSpPr/>
          <p:nvPr/>
        </p:nvSpPr>
        <p:spPr>
          <a:xfrm>
            <a:off x="5154830" y="3891843"/>
            <a:ext cx="235376" cy="228600"/>
          </a:xfrm>
          <a:custGeom>
            <a:avLst/>
            <a:gdLst/>
            <a:ahLst/>
            <a:cxnLst/>
            <a:rect l="l" t="t" r="r" b="b"/>
            <a:pathLst>
              <a:path w="235376" h="228600">
                <a:moveTo>
                  <a:pt x="117688" y="0"/>
                </a:moveTo>
                <a:cubicBezTo>
                  <a:pt x="182641" y="0"/>
                  <a:pt x="235376" y="51216"/>
                  <a:pt x="235376" y="114300"/>
                </a:cubicBezTo>
                <a:cubicBezTo>
                  <a:pt x="235376" y="177384"/>
                  <a:pt x="182641" y="228600"/>
                  <a:pt x="117688" y="228600"/>
                </a:cubicBezTo>
                <a:cubicBezTo>
                  <a:pt x="52734" y="228600"/>
                  <a:pt x="0" y="177384"/>
                  <a:pt x="0" y="114300"/>
                </a:cubicBezTo>
                <a:cubicBezTo>
                  <a:pt x="0" y="51216"/>
                  <a:pt x="52734" y="0"/>
                  <a:pt x="117688" y="0"/>
                </a:cubicBezTo>
                <a:close/>
              </a:path>
            </a:pathLst>
          </a:custGeom>
          <a:solidFill>
            <a:srgbClr val="000000"/>
          </a:solidFill>
          <a:ln w="19050">
            <a:solidFill>
              <a:srgbClr val="823DCD"/>
            </a:solidFill>
            <a:prstDash val="solid"/>
          </a:ln>
        </p:spPr>
        <p:txBody>
          <a:bodyPr/>
          <a:lstStyle/>
          <a:p>
            <a:endParaRPr lang="en-US"/>
          </a:p>
        </p:txBody>
      </p:sp>
      <p:sp>
        <p:nvSpPr>
          <p:cNvPr id="14" name="Shape 12"/>
          <p:cNvSpPr/>
          <p:nvPr/>
        </p:nvSpPr>
        <p:spPr>
          <a:xfrm>
            <a:off x="5154830" y="3515000"/>
            <a:ext cx="235376" cy="228600"/>
          </a:xfrm>
          <a:custGeom>
            <a:avLst/>
            <a:gdLst/>
            <a:ahLst/>
            <a:cxnLst/>
            <a:rect l="l" t="t" r="r" b="b"/>
            <a:pathLst>
              <a:path w="235376" h="228600">
                <a:moveTo>
                  <a:pt x="117688" y="0"/>
                </a:moveTo>
                <a:cubicBezTo>
                  <a:pt x="182641" y="0"/>
                  <a:pt x="235376" y="51216"/>
                  <a:pt x="235376" y="114300"/>
                </a:cubicBezTo>
                <a:cubicBezTo>
                  <a:pt x="235376" y="177384"/>
                  <a:pt x="182641" y="228600"/>
                  <a:pt x="117688" y="228600"/>
                </a:cubicBezTo>
                <a:cubicBezTo>
                  <a:pt x="52734" y="228600"/>
                  <a:pt x="0" y="177384"/>
                  <a:pt x="0" y="114300"/>
                </a:cubicBezTo>
                <a:cubicBezTo>
                  <a:pt x="0" y="51216"/>
                  <a:pt x="52734" y="0"/>
                  <a:pt x="117688" y="0"/>
                </a:cubicBezTo>
                <a:close/>
              </a:path>
            </a:pathLst>
          </a:custGeom>
          <a:solidFill>
            <a:srgbClr val="000000"/>
          </a:solidFill>
          <a:ln w="19050">
            <a:solidFill>
              <a:srgbClr val="823DCD"/>
            </a:solidFill>
            <a:prstDash val="solid"/>
          </a:ln>
        </p:spPr>
        <p:txBody>
          <a:bodyPr/>
          <a:lstStyle/>
          <a:p>
            <a:endParaRPr lang="en-US"/>
          </a:p>
        </p:txBody>
      </p:sp>
      <p:sp>
        <p:nvSpPr>
          <p:cNvPr id="15" name="Shape 13"/>
          <p:cNvSpPr/>
          <p:nvPr/>
        </p:nvSpPr>
        <p:spPr>
          <a:xfrm>
            <a:off x="5154830" y="4268687"/>
            <a:ext cx="235376" cy="228600"/>
          </a:xfrm>
          <a:custGeom>
            <a:avLst/>
            <a:gdLst/>
            <a:ahLst/>
            <a:cxnLst/>
            <a:rect l="l" t="t" r="r" b="b"/>
            <a:pathLst>
              <a:path w="235376" h="228600">
                <a:moveTo>
                  <a:pt x="117688" y="0"/>
                </a:moveTo>
                <a:cubicBezTo>
                  <a:pt x="182641" y="0"/>
                  <a:pt x="235376" y="51216"/>
                  <a:pt x="235376" y="114300"/>
                </a:cubicBezTo>
                <a:cubicBezTo>
                  <a:pt x="235376" y="177384"/>
                  <a:pt x="182641" y="228600"/>
                  <a:pt x="117688" y="228600"/>
                </a:cubicBezTo>
                <a:cubicBezTo>
                  <a:pt x="52734" y="228600"/>
                  <a:pt x="0" y="177384"/>
                  <a:pt x="0" y="114300"/>
                </a:cubicBezTo>
                <a:cubicBezTo>
                  <a:pt x="0" y="51216"/>
                  <a:pt x="52734" y="0"/>
                  <a:pt x="117688" y="0"/>
                </a:cubicBezTo>
                <a:close/>
              </a:path>
            </a:pathLst>
          </a:custGeom>
          <a:solidFill>
            <a:srgbClr val="000000"/>
          </a:solidFill>
          <a:ln w="19050">
            <a:solidFill>
              <a:srgbClr val="823DCD"/>
            </a:solidFill>
            <a:prstDash val="solid"/>
          </a:ln>
        </p:spPr>
        <p:txBody>
          <a:bodyPr/>
          <a:lstStyle/>
          <a:p>
            <a:endParaRPr lang="en-US"/>
          </a:p>
        </p:txBody>
      </p:sp>
      <p:sp>
        <p:nvSpPr>
          <p:cNvPr id="16" name="Text 14"/>
          <p:cNvSpPr/>
          <p:nvPr/>
        </p:nvSpPr>
        <p:spPr>
          <a:xfrm>
            <a:off x="741578" y="941832"/>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b="1" dirty="0">
                <a:solidFill>
                  <a:srgbClr val="FFFFFF"/>
                </a:solidFill>
                <a:latin typeface="Arial" pitchFamily="34" charset="0"/>
                <a:ea typeface="Arial" pitchFamily="34" charset="-122"/>
                <a:cs typeface="Arial" pitchFamily="34" charset="-120"/>
              </a:rPr>
              <a:t>Efficiency of the clearance process</a:t>
            </a:r>
            <a:endParaRPr lang="en-US" sz="1500" dirty="0"/>
          </a:p>
        </p:txBody>
      </p:sp>
      <p:sp>
        <p:nvSpPr>
          <p:cNvPr id="17" name="Text 15"/>
          <p:cNvSpPr/>
          <p:nvPr/>
        </p:nvSpPr>
        <p:spPr>
          <a:xfrm>
            <a:off x="581799" y="1445048"/>
            <a:ext cx="3131820" cy="1143000"/>
          </a:xfrm>
          <a:prstGeom prst="rect">
            <a:avLst/>
          </a:prstGeom>
          <a:noFill/>
          <a:ln/>
        </p:spPr>
        <p:txBody>
          <a:bodyPr wrap="square" lIns="95250" tIns="95250" rIns="95250" bIns="95250" rtlCol="0" anchor="t">
            <a:spAutoFit/>
          </a:bodyPr>
          <a:lstStyle/>
          <a:p>
            <a:pPr>
              <a:lnSpc>
                <a:spcPct val="80000"/>
              </a:lnSpc>
              <a:spcBef>
                <a:spcPts val="375"/>
              </a:spcBef>
            </a:pPr>
            <a:r>
              <a:rPr lang="en-US" sz="900" dirty="0">
                <a:solidFill>
                  <a:srgbClr val="FFFFFF"/>
                </a:solidFill>
                <a:latin typeface="Arial" pitchFamily="34" charset="0"/>
                <a:ea typeface="Arial" pitchFamily="34" charset="-122"/>
                <a:cs typeface="Arial" pitchFamily="34" charset="-120"/>
              </a:rPr>
              <a:t>Implementation of Simplified Clearance Procedures through enhanced Authorized Operators programmes;</a:t>
            </a:r>
            <a:endParaRPr lang="en-US" sz="1500" dirty="0"/>
          </a:p>
          <a:p>
            <a:pPr algn="just">
              <a:lnSpc>
                <a:spcPct val="80000"/>
              </a:lnSpc>
              <a:spcBef>
                <a:spcPts val="375"/>
              </a:spcBef>
            </a:pPr>
            <a:r>
              <a:rPr lang="en-US" sz="900" dirty="0">
                <a:solidFill>
                  <a:srgbClr val="FFFFFF"/>
                </a:solidFill>
                <a:latin typeface="Arial" pitchFamily="34" charset="0"/>
                <a:ea typeface="Arial" pitchFamily="34" charset="-122"/>
                <a:cs typeface="Arial" pitchFamily="34" charset="-120"/>
              </a:rPr>
              <a:t>Enhancing digitalization including the use of e-phyto certificates , the advance commercial information systems and the national single window systems.</a:t>
            </a:r>
            <a:endParaRPr lang="en-US" sz="1500" dirty="0"/>
          </a:p>
        </p:txBody>
      </p:sp>
      <p:sp>
        <p:nvSpPr>
          <p:cNvPr id="18" name="Text 16"/>
          <p:cNvSpPr/>
          <p:nvPr/>
        </p:nvSpPr>
        <p:spPr>
          <a:xfrm>
            <a:off x="4751342" y="942128"/>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b="1" dirty="0">
                <a:solidFill>
                  <a:srgbClr val="FFFFFF"/>
                </a:solidFill>
                <a:latin typeface="Arial" pitchFamily="34" charset="0"/>
                <a:ea typeface="Arial" pitchFamily="34" charset="-122"/>
                <a:cs typeface="Arial" pitchFamily="34" charset="-120"/>
              </a:rPr>
              <a:t>Enhancing trade related infrastructure</a:t>
            </a:r>
            <a:endParaRPr lang="en-US" sz="1500" dirty="0"/>
          </a:p>
        </p:txBody>
      </p:sp>
      <p:sp>
        <p:nvSpPr>
          <p:cNvPr id="19" name="Text 17"/>
          <p:cNvSpPr/>
          <p:nvPr/>
        </p:nvSpPr>
        <p:spPr>
          <a:xfrm>
            <a:off x="4671332" y="1196950"/>
            <a:ext cx="3051810" cy="1280160"/>
          </a:xfrm>
          <a:prstGeom prst="rect">
            <a:avLst/>
          </a:prstGeom>
          <a:noFill/>
          <a:ln/>
        </p:spPr>
        <p:txBody>
          <a:bodyPr wrap="square" lIns="95250" tIns="95250" rIns="95250" bIns="95250" rtlCol="0" anchor="t">
            <a:spAutoFit/>
          </a:bodyPr>
          <a:lstStyle/>
          <a:p>
            <a:pPr>
              <a:lnSpc>
                <a:spcPct val="80000"/>
              </a:lnSpc>
              <a:spcBef>
                <a:spcPts val="375"/>
              </a:spcBef>
            </a:pPr>
            <a:r>
              <a:rPr lang="en-US" sz="800" dirty="0">
                <a:solidFill>
                  <a:srgbClr val="FFFFFF"/>
                </a:solidFill>
                <a:latin typeface="Calibri,sans-serif" pitchFamily="34" charset="0"/>
                <a:ea typeface="Calibri,sans-serif" pitchFamily="34" charset="-122"/>
                <a:cs typeface="Calibri,sans-serif" pitchFamily="34" charset="-120"/>
              </a:rPr>
              <a:t>Including conformity assessment infrastructure         (accreditation, testing and inspection facilities), port facilities including offloading equipments , warehouses , guaranteeing the reliability of the cold chain by having refrigerated terminals and ensuring the reliability of the power supply</a:t>
            </a:r>
            <a:endParaRPr lang="en-US" sz="1500" dirty="0"/>
          </a:p>
        </p:txBody>
      </p:sp>
      <p:sp>
        <p:nvSpPr>
          <p:cNvPr id="20" name="Text 18"/>
          <p:cNvSpPr/>
          <p:nvPr/>
        </p:nvSpPr>
        <p:spPr>
          <a:xfrm>
            <a:off x="1374145" y="2981327"/>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b="1" dirty="0">
                <a:solidFill>
                  <a:srgbClr val="FFFFFF"/>
                </a:solidFill>
                <a:latin typeface="Arial" pitchFamily="34" charset="0"/>
                <a:ea typeface="Arial" pitchFamily="34" charset="-122"/>
                <a:cs typeface="Arial" pitchFamily="34" charset="-120"/>
              </a:rPr>
              <a:t>Blockchain applications in supply chain</a:t>
            </a:r>
            <a:endParaRPr lang="en-US" sz="1500" dirty="0"/>
          </a:p>
        </p:txBody>
      </p:sp>
      <p:sp>
        <p:nvSpPr>
          <p:cNvPr id="21" name="Text 19"/>
          <p:cNvSpPr/>
          <p:nvPr/>
        </p:nvSpPr>
        <p:spPr>
          <a:xfrm>
            <a:off x="1419865" y="3346981"/>
            <a:ext cx="2926080" cy="91440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Blockchain technology enhances supply chain transparency, enabling secure and immutable records of product origin, quality, and movement and contracts.</a:t>
            </a:r>
            <a:endParaRPr lang="en-US" sz="1500" dirty="0"/>
          </a:p>
        </p:txBody>
      </p:sp>
      <p:sp>
        <p:nvSpPr>
          <p:cNvPr id="22" name="Text 20"/>
          <p:cNvSpPr/>
          <p:nvPr/>
        </p:nvSpPr>
        <p:spPr>
          <a:xfrm>
            <a:off x="5478019" y="2981221"/>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b="1" dirty="0">
                <a:solidFill>
                  <a:srgbClr val="FFFFFF"/>
                </a:solidFill>
                <a:latin typeface="Arial" pitchFamily="34" charset="0"/>
                <a:ea typeface="Arial" pitchFamily="34" charset="-122"/>
                <a:cs typeface="Arial" pitchFamily="34" charset="-120"/>
              </a:rPr>
              <a:t>Enhancing the Quality of logistics services</a:t>
            </a:r>
            <a:endParaRPr lang="en-US" sz="1500" dirty="0"/>
          </a:p>
        </p:txBody>
      </p:sp>
      <p:sp>
        <p:nvSpPr>
          <p:cNvPr id="23" name="Text 21"/>
          <p:cNvSpPr/>
          <p:nvPr/>
        </p:nvSpPr>
        <p:spPr>
          <a:xfrm>
            <a:off x="5375388" y="3255541"/>
            <a:ext cx="2926080" cy="1097280"/>
          </a:xfrm>
          <a:prstGeom prst="rect">
            <a:avLst/>
          </a:prstGeom>
          <a:noFill/>
          <a:ln/>
        </p:spPr>
        <p:txBody>
          <a:bodyPr wrap="square" lIns="95250" tIns="95250" rIns="95250" bIns="95250" rtlCol="0" anchor="t">
            <a:spAutoFit/>
          </a:bodyPr>
          <a:lstStyle/>
          <a:p>
            <a:pPr>
              <a:lnSpc>
                <a:spcPct val="80000"/>
              </a:lnSpc>
              <a:spcBef>
                <a:spcPts val="375"/>
              </a:spcBef>
            </a:pPr>
            <a:r>
              <a:rPr lang="en-US" sz="800" dirty="0">
                <a:solidFill>
                  <a:srgbClr val="FFFFFF"/>
                </a:solidFill>
                <a:latin typeface="Calibri,sans-serif" pitchFamily="34" charset="0"/>
                <a:ea typeface="Calibri,sans-serif" pitchFamily="34" charset="-122"/>
                <a:cs typeface="Calibri,sans-serif" pitchFamily="34" charset="-120"/>
              </a:rPr>
              <a:t>in-port transport logistics to minimize the dwell time between unloading and move to appropriate warehousing ; enhancing in-port warehousing and silos in case of strategic goods to avoid port congestion and wharf  congestion</a:t>
            </a:r>
            <a:endParaRPr lang="en-US" sz="1500" dirty="0"/>
          </a:p>
        </p:txBody>
      </p:sp>
      <p:sp>
        <p:nvSpPr>
          <p:cNvPr id="24" name="Text 22"/>
          <p:cNvSpPr/>
          <p:nvPr/>
        </p:nvSpPr>
        <p:spPr>
          <a:xfrm>
            <a:off x="22196" y="133108"/>
            <a:ext cx="8032306" cy="494238"/>
          </a:xfrm>
          <a:prstGeom prst="rect">
            <a:avLst/>
          </a:prstGeom>
          <a:noFill/>
          <a:ln/>
        </p:spPr>
        <p:txBody>
          <a:bodyPr wrap="square" lIns="95250" tIns="95250" rIns="95250" bIns="95250" rtlCol="0" anchor="t">
            <a:spAutoFit/>
          </a:bodyPr>
          <a:lstStyle/>
          <a:p>
            <a:pPr algn="ctr">
              <a:lnSpc>
                <a:spcPct val="120000"/>
              </a:lnSpc>
              <a:spcBef>
                <a:spcPts val="375"/>
              </a:spcBef>
            </a:pPr>
            <a:r>
              <a:rPr lang="en-US" sz="1400" b="1" dirty="0">
                <a:solidFill>
                  <a:srgbClr val="FFFFFF"/>
                </a:solidFill>
                <a:latin typeface="Arial" pitchFamily="34" charset="0"/>
                <a:ea typeface="Arial" pitchFamily="34" charset="-122"/>
                <a:cs typeface="Arial" pitchFamily="34" charset="-120"/>
              </a:rPr>
              <a:t>Actions to </a:t>
            </a:r>
            <a:r>
              <a:rPr lang="en-US" b="1" dirty="0">
                <a:solidFill>
                  <a:srgbClr val="FFFFFF"/>
                </a:solidFill>
                <a:latin typeface="Arial" pitchFamily="34" charset="0"/>
                <a:ea typeface="Arial" pitchFamily="34" charset="-122"/>
                <a:cs typeface="Arial" pitchFamily="34" charset="-120"/>
              </a:rPr>
              <a:t>enhance</a:t>
            </a:r>
            <a:r>
              <a:rPr lang="en-US" sz="1400" b="1" dirty="0">
                <a:solidFill>
                  <a:srgbClr val="FFFFFF"/>
                </a:solidFill>
                <a:latin typeface="Arial" pitchFamily="34" charset="0"/>
                <a:ea typeface="Arial" pitchFamily="34" charset="-122"/>
                <a:cs typeface="Arial" pitchFamily="34" charset="-120"/>
              </a:rPr>
              <a:t> the performance of LDCs and NFIDCs with respect to trade facilitation</a:t>
            </a:r>
            <a:endParaRPr lang="en-US" sz="15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rcRect b="47644"/>
          <a:stretch/>
        </p:blipFill>
        <p:spPr>
          <a:xfrm>
            <a:off x="0" y="0"/>
            <a:ext cx="9144000" cy="2665933"/>
          </a:xfrm>
          <a:prstGeom prst="rect">
            <a:avLst/>
          </a:prstGeom>
        </p:spPr>
      </p:pic>
      <p:sp>
        <p:nvSpPr>
          <p:cNvPr id="3" name="Shape 0"/>
          <p:cNvSpPr/>
          <p:nvPr/>
        </p:nvSpPr>
        <p:spPr>
          <a:xfrm>
            <a:off x="1371715" y="1566367"/>
            <a:ext cx="6400800" cy="2011680"/>
          </a:xfrm>
          <a:custGeom>
            <a:avLst/>
            <a:gdLst/>
            <a:ahLst/>
            <a:cxnLst/>
            <a:rect l="l" t="t" r="r" b="b"/>
            <a:pathLst>
              <a:path w="6400800" h="2011680">
                <a:moveTo>
                  <a:pt x="70409" y="0"/>
                </a:moveTo>
                <a:lnTo>
                  <a:pt x="6330391" y="0"/>
                </a:lnTo>
                <a:quadBezTo>
                  <a:pt x="6400800" y="0"/>
                  <a:pt x="6400800" y="70409"/>
                </a:quadBezTo>
                <a:lnTo>
                  <a:pt x="6400800" y="1941271"/>
                </a:lnTo>
                <a:quadBezTo>
                  <a:pt x="6400800" y="2011680"/>
                  <a:pt x="6330391" y="2011680"/>
                </a:quadBezTo>
                <a:lnTo>
                  <a:pt x="70409" y="2011680"/>
                </a:lnTo>
                <a:quadBezTo>
                  <a:pt x="0" y="2011680"/>
                  <a:pt x="0" y="1941271"/>
                </a:quadBezTo>
                <a:lnTo>
                  <a:pt x="0" y="70409"/>
                </a:lnTo>
                <a:quadBezTo>
                  <a:pt x="0" y="0"/>
                  <a:pt x="70409" y="0"/>
                </a:quadBezTo>
                <a:close/>
              </a:path>
            </a:pathLst>
          </a:custGeom>
          <a:solidFill>
            <a:srgbClr val="72349D">
              <a:alpha val="90000"/>
            </a:srgbClr>
          </a:solidFill>
          <a:ln/>
        </p:spPr>
        <p:txBody>
          <a:bodyPr/>
          <a:lstStyle/>
          <a:p>
            <a:endParaRPr lang="en-US"/>
          </a:p>
        </p:txBody>
      </p:sp>
      <p:sp>
        <p:nvSpPr>
          <p:cNvPr id="4" name="Text 1"/>
          <p:cNvSpPr/>
          <p:nvPr/>
        </p:nvSpPr>
        <p:spPr>
          <a:xfrm>
            <a:off x="2156612" y="2000279"/>
            <a:ext cx="4830775" cy="665655"/>
          </a:xfrm>
          <a:prstGeom prst="rect">
            <a:avLst/>
          </a:prstGeom>
          <a:noFill/>
          <a:ln/>
        </p:spPr>
        <p:txBody>
          <a:bodyPr wrap="square" lIns="95250" tIns="95250" rIns="95250" bIns="95250" rtlCol="0" anchor="t">
            <a:spAutoFit/>
          </a:bodyPr>
          <a:lstStyle/>
          <a:p>
            <a:pPr algn="ctr">
              <a:lnSpc>
                <a:spcPct val="96000"/>
              </a:lnSpc>
              <a:spcBef>
                <a:spcPts val="375"/>
              </a:spcBef>
            </a:pPr>
            <a:r>
              <a:rPr lang="en-US" sz="3300" b="1" dirty="0">
                <a:solidFill>
                  <a:srgbClr val="FFFFFF"/>
                </a:solidFill>
                <a:latin typeface="Arial" pitchFamily="34" charset="0"/>
                <a:ea typeface="Arial" pitchFamily="34" charset="-122"/>
                <a:cs typeface="Arial" pitchFamily="34" charset="-120"/>
              </a:rPr>
              <a:t>Thank You</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a:off x="457200" y="910732"/>
            <a:ext cx="2854757" cy="3412787"/>
          </a:xfrm>
          <a:prstGeom prst="rect">
            <a:avLst/>
          </a:prstGeom>
        </p:spPr>
      </p:pic>
      <p:sp>
        <p:nvSpPr>
          <p:cNvPr id="3" name="Shape 0"/>
          <p:cNvSpPr/>
          <p:nvPr/>
        </p:nvSpPr>
        <p:spPr>
          <a:xfrm>
            <a:off x="3040642" y="1093379"/>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4" name="Shape 1"/>
          <p:cNvSpPr/>
          <p:nvPr/>
        </p:nvSpPr>
        <p:spPr>
          <a:xfrm>
            <a:off x="3040642" y="3622853"/>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5" name="Text 2"/>
          <p:cNvSpPr/>
          <p:nvPr/>
        </p:nvSpPr>
        <p:spPr>
          <a:xfrm>
            <a:off x="3057099" y="1148243"/>
            <a:ext cx="509716"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4</a:t>
            </a:r>
            <a:endParaRPr lang="en-US" sz="1500" dirty="0"/>
          </a:p>
        </p:txBody>
      </p:sp>
      <p:sp>
        <p:nvSpPr>
          <p:cNvPr id="6" name="Text 3"/>
          <p:cNvSpPr/>
          <p:nvPr/>
        </p:nvSpPr>
        <p:spPr>
          <a:xfrm>
            <a:off x="3057099" y="3677717"/>
            <a:ext cx="509716"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5</a:t>
            </a:r>
            <a:endParaRPr lang="en-US" sz="1500" dirty="0"/>
          </a:p>
        </p:txBody>
      </p:sp>
      <p:sp>
        <p:nvSpPr>
          <p:cNvPr id="7" name="Text 4"/>
          <p:cNvSpPr/>
          <p:nvPr/>
        </p:nvSpPr>
        <p:spPr>
          <a:xfrm>
            <a:off x="3651704" y="1036109"/>
            <a:ext cx="4572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500" dirty="0">
                <a:solidFill>
                  <a:srgbClr val="FFFFFF"/>
                </a:solidFill>
                <a:latin typeface="Arial" pitchFamily="34" charset="0"/>
                <a:ea typeface="Arial" pitchFamily="34" charset="-122"/>
                <a:cs typeface="Arial" pitchFamily="34" charset="-120"/>
              </a:rPr>
              <a:t>Economies of Scale</a:t>
            </a:r>
            <a:endParaRPr lang="en-US" sz="1500" dirty="0"/>
          </a:p>
        </p:txBody>
      </p:sp>
      <p:sp>
        <p:nvSpPr>
          <p:cNvPr id="8" name="Text 5"/>
          <p:cNvSpPr/>
          <p:nvPr/>
        </p:nvSpPr>
        <p:spPr>
          <a:xfrm>
            <a:off x="3651704" y="1377854"/>
            <a:ext cx="4937760" cy="731520"/>
          </a:xfrm>
          <a:prstGeom prst="rect">
            <a:avLst/>
          </a:prstGeom>
          <a:noFill/>
          <a:ln/>
        </p:spPr>
        <p:txBody>
          <a:bodyPr wrap="square" lIns="95250" tIns="95250" rIns="95250" bIns="95250" rtlCol="0" anchor="t">
            <a:spAutoFit/>
          </a:bodyPr>
          <a:lstStyle/>
          <a:p>
            <a:pPr>
              <a:lnSpc>
                <a:spcPct val="80000"/>
              </a:lnSpc>
              <a:spcBef>
                <a:spcPts val="375"/>
              </a:spcBef>
            </a:pPr>
            <a:r>
              <a:rPr lang="en-US" sz="1200" dirty="0">
                <a:solidFill>
                  <a:srgbClr val="FFFFFF"/>
                </a:solidFill>
                <a:latin typeface="Arial" pitchFamily="34" charset="0"/>
                <a:ea typeface="Arial" pitchFamily="34" charset="-122"/>
                <a:cs typeface="Arial" pitchFamily="34" charset="-120"/>
              </a:rPr>
              <a:t>Access to larger international markets allows producers to increase their production volumes, benefiting from economies of scale. This often leads to lower per-unit costs and increased efficiency.</a:t>
            </a:r>
            <a:endParaRPr lang="en-US" sz="1500" dirty="0"/>
          </a:p>
        </p:txBody>
      </p:sp>
      <p:sp>
        <p:nvSpPr>
          <p:cNvPr id="9" name="Text 6"/>
          <p:cNvSpPr/>
          <p:nvPr/>
        </p:nvSpPr>
        <p:spPr>
          <a:xfrm>
            <a:off x="3651704" y="3678135"/>
            <a:ext cx="4572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Market diversification</a:t>
            </a:r>
            <a:endParaRPr lang="en-US" sz="1500" dirty="0"/>
          </a:p>
        </p:txBody>
      </p:sp>
      <p:sp>
        <p:nvSpPr>
          <p:cNvPr id="10" name="Text 7"/>
          <p:cNvSpPr/>
          <p:nvPr/>
        </p:nvSpPr>
        <p:spPr>
          <a:xfrm>
            <a:off x="3651704" y="4020617"/>
            <a:ext cx="4937760" cy="548640"/>
          </a:xfrm>
          <a:prstGeom prst="rect">
            <a:avLst/>
          </a:prstGeom>
          <a:noFill/>
          <a:ln/>
        </p:spPr>
        <p:txBody>
          <a:bodyPr wrap="square" lIns="95250" tIns="95250" rIns="95250" bIns="95250" rtlCol="0" anchor="t">
            <a:spAutoFit/>
          </a:bodyPr>
          <a:lstStyle/>
          <a:p>
            <a:pPr>
              <a:lnSpc>
                <a:spcPct val="80000"/>
              </a:lnSpc>
              <a:spcBef>
                <a:spcPts val="375"/>
              </a:spcBef>
            </a:pPr>
            <a:r>
              <a:rPr lang="en-US" sz="1200" dirty="0">
                <a:solidFill>
                  <a:srgbClr val="FFFFFF"/>
                </a:solidFill>
                <a:latin typeface="Arial" pitchFamily="34" charset="0"/>
                <a:ea typeface="Arial" pitchFamily="34" charset="-122"/>
                <a:cs typeface="Arial" pitchFamily="34" charset="-120"/>
              </a:rPr>
              <a:t>Trade allows for diversification of markets, reducing dependency on domestic demand and enhancing market stability.</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flipV="1">
            <a:off x="0" y="0"/>
            <a:ext cx="2854757" cy="5143500"/>
          </a:xfrm>
          <a:prstGeom prst="rect">
            <a:avLst/>
          </a:prstGeom>
        </p:spPr>
      </p:pic>
      <p:sp>
        <p:nvSpPr>
          <p:cNvPr id="3" name="Shape 0"/>
          <p:cNvSpPr/>
          <p:nvPr/>
        </p:nvSpPr>
        <p:spPr>
          <a:xfrm>
            <a:off x="0" y="0"/>
            <a:ext cx="2854757" cy="5143500"/>
          </a:xfrm>
          <a:custGeom>
            <a:avLst/>
            <a:gdLst/>
            <a:ahLst/>
            <a:cxnLst/>
            <a:rect l="l" t="t" r="r" b="b"/>
            <a:pathLst>
              <a:path w="2854757" h="5143500">
                <a:moveTo>
                  <a:pt x="0" y="0"/>
                </a:moveTo>
                <a:lnTo>
                  <a:pt x="2854757" y="0"/>
                </a:lnTo>
                <a:lnTo>
                  <a:pt x="2854757" y="5143500"/>
                </a:lnTo>
                <a:lnTo>
                  <a:pt x="0" y="5143500"/>
                </a:lnTo>
                <a:close/>
              </a:path>
            </a:pathLst>
          </a:custGeom>
          <a:solidFill>
            <a:srgbClr val="000000">
              <a:alpha val="40000"/>
            </a:srgbClr>
          </a:solidFill>
          <a:ln/>
        </p:spPr>
        <p:txBody>
          <a:bodyPr/>
          <a:lstStyle/>
          <a:p>
            <a:endParaRPr lang="en-US"/>
          </a:p>
        </p:txBody>
      </p:sp>
      <p:sp>
        <p:nvSpPr>
          <p:cNvPr id="4" name="Shape 1"/>
          <p:cNvSpPr/>
          <p:nvPr/>
        </p:nvSpPr>
        <p:spPr>
          <a:xfrm>
            <a:off x="3266588" y="499403"/>
            <a:ext cx="1005840" cy="1005840"/>
          </a:xfrm>
          <a:custGeom>
            <a:avLst/>
            <a:gdLst/>
            <a:ahLst/>
            <a:cxnLst/>
            <a:rect l="l" t="t" r="r" b="b"/>
            <a:pathLst>
              <a:path w="1005840" h="1005840">
                <a:moveTo>
                  <a:pt x="502920" y="0"/>
                </a:moveTo>
                <a:cubicBezTo>
                  <a:pt x="780489" y="0"/>
                  <a:pt x="1005840" y="225351"/>
                  <a:pt x="1005840" y="502920"/>
                </a:cubicBezTo>
                <a:cubicBezTo>
                  <a:pt x="1005840" y="780489"/>
                  <a:pt x="780489" y="1005840"/>
                  <a:pt x="502920" y="1005840"/>
                </a:cubicBezTo>
                <a:cubicBezTo>
                  <a:pt x="225351" y="1005840"/>
                  <a:pt x="0" y="780489"/>
                  <a:pt x="0" y="502920"/>
                </a:cubicBezTo>
                <a:cubicBezTo>
                  <a:pt x="0" y="225351"/>
                  <a:pt x="225351" y="0"/>
                  <a:pt x="502920" y="0"/>
                </a:cubicBezTo>
                <a:close/>
              </a:path>
            </a:pathLst>
          </a:custGeom>
          <a:solidFill>
            <a:srgbClr val="823DCD"/>
          </a:solidFill>
          <a:ln/>
        </p:spPr>
        <p:txBody>
          <a:bodyPr/>
          <a:lstStyle/>
          <a:p>
            <a:endParaRPr lang="en-US"/>
          </a:p>
        </p:txBody>
      </p:sp>
      <p:pic>
        <p:nvPicPr>
          <p:cNvPr id="5"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10510" r="59459" b="46809"/>
          <a:stretch/>
        </p:blipFill>
        <p:spPr>
          <a:xfrm>
            <a:off x="3330245" y="563130"/>
            <a:ext cx="877824" cy="877824"/>
          </a:xfrm>
          <a:prstGeom prst="ellipse">
            <a:avLst/>
          </a:prstGeom>
        </p:spPr>
      </p:pic>
      <p:sp>
        <p:nvSpPr>
          <p:cNvPr id="6" name="Text 2"/>
          <p:cNvSpPr/>
          <p:nvPr/>
        </p:nvSpPr>
        <p:spPr>
          <a:xfrm>
            <a:off x="4447956" y="294451"/>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20BAB"/>
                </a:solidFill>
                <a:latin typeface="Arial" pitchFamily="34" charset="0"/>
                <a:ea typeface="Arial" pitchFamily="34" charset="-122"/>
                <a:cs typeface="Arial" pitchFamily="34" charset="-120"/>
              </a:rPr>
              <a:t>Food availability</a:t>
            </a:r>
            <a:endParaRPr lang="en-US" sz="1500" dirty="0"/>
          </a:p>
        </p:txBody>
      </p:sp>
      <p:sp>
        <p:nvSpPr>
          <p:cNvPr id="7" name="Shape 3"/>
          <p:cNvSpPr/>
          <p:nvPr/>
        </p:nvSpPr>
        <p:spPr>
          <a:xfrm>
            <a:off x="4447956" y="791885"/>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FFFFFF">
              <a:alpha val="0"/>
            </a:srgbClr>
          </a:solidFill>
          <a:ln w="19050">
            <a:solidFill>
              <a:srgbClr val="823DCD"/>
            </a:solidFill>
            <a:prstDash val="solid"/>
          </a:ln>
        </p:spPr>
        <p:txBody>
          <a:bodyPr/>
          <a:lstStyle/>
          <a:p>
            <a:endParaRPr lang="en-US"/>
          </a:p>
        </p:txBody>
      </p:sp>
      <p:sp>
        <p:nvSpPr>
          <p:cNvPr id="8" name="Text 4"/>
          <p:cNvSpPr/>
          <p:nvPr/>
        </p:nvSpPr>
        <p:spPr>
          <a:xfrm>
            <a:off x="4668777" y="477331"/>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200" dirty="0">
                <a:solidFill>
                  <a:srgbClr val="F2F2F2"/>
                </a:solidFill>
                <a:latin typeface="Arial" pitchFamily="34" charset="0"/>
                <a:ea typeface="Arial" pitchFamily="34" charset="-122"/>
                <a:cs typeface="Arial" pitchFamily="34" charset="-120"/>
              </a:rPr>
              <a:t>presence of sufficient quantities of food of appropriate quality.</a:t>
            </a:r>
            <a:endParaRPr lang="en-US" sz="1500" dirty="0"/>
          </a:p>
        </p:txBody>
      </p:sp>
      <p:sp>
        <p:nvSpPr>
          <p:cNvPr id="9" name="Shape 5"/>
          <p:cNvSpPr/>
          <p:nvPr/>
        </p:nvSpPr>
        <p:spPr>
          <a:xfrm>
            <a:off x="3175148" y="1977390"/>
            <a:ext cx="1188720" cy="1188720"/>
          </a:xfrm>
          <a:custGeom>
            <a:avLst/>
            <a:gdLst/>
            <a:ahLst/>
            <a:cxnLst/>
            <a:rect l="l" t="t" r="r" b="b"/>
            <a:pathLst>
              <a:path w="1188720" h="1188720">
                <a:moveTo>
                  <a:pt x="594360" y="0"/>
                </a:moveTo>
                <a:cubicBezTo>
                  <a:pt x="922396" y="0"/>
                  <a:pt x="1188720" y="266324"/>
                  <a:pt x="1188720" y="594360"/>
                </a:cubicBezTo>
                <a:cubicBezTo>
                  <a:pt x="1188720" y="922396"/>
                  <a:pt x="922396" y="1188720"/>
                  <a:pt x="594360" y="1188720"/>
                </a:cubicBezTo>
                <a:cubicBezTo>
                  <a:pt x="266324" y="1188720"/>
                  <a:pt x="0" y="922396"/>
                  <a:pt x="0" y="594360"/>
                </a:cubicBezTo>
                <a:cubicBezTo>
                  <a:pt x="0" y="266324"/>
                  <a:pt x="266324" y="0"/>
                  <a:pt x="594360" y="0"/>
                </a:cubicBezTo>
                <a:close/>
              </a:path>
            </a:pathLst>
          </a:custGeom>
          <a:solidFill>
            <a:srgbClr val="823DCD"/>
          </a:solidFill>
          <a:ln/>
        </p:spPr>
        <p:txBody>
          <a:bodyPr/>
          <a:lstStyle/>
          <a:p>
            <a:endParaRPr lang="en-US"/>
          </a:p>
        </p:txBody>
      </p:sp>
      <p:pic>
        <p:nvPicPr>
          <p:cNvPr id="10" name="Image 2"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62462" t="46809" r="7508"/>
          <a:stretch/>
        </p:blipFill>
        <p:spPr>
          <a:xfrm flipV="1">
            <a:off x="3239156" y="2041398"/>
            <a:ext cx="1060704" cy="1060704"/>
          </a:xfrm>
          <a:prstGeom prst="ellipse">
            <a:avLst/>
          </a:prstGeom>
        </p:spPr>
      </p:pic>
      <p:sp>
        <p:nvSpPr>
          <p:cNvPr id="11" name="Shape 6"/>
          <p:cNvSpPr/>
          <p:nvPr/>
        </p:nvSpPr>
        <p:spPr>
          <a:xfrm>
            <a:off x="4447956" y="2360967"/>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72349D"/>
          </a:solidFill>
          <a:ln/>
        </p:spPr>
        <p:txBody>
          <a:bodyPr/>
          <a:lstStyle/>
          <a:p>
            <a:endParaRPr lang="en-US"/>
          </a:p>
        </p:txBody>
      </p:sp>
      <p:sp>
        <p:nvSpPr>
          <p:cNvPr id="12" name="Text 7"/>
          <p:cNvSpPr/>
          <p:nvPr/>
        </p:nvSpPr>
        <p:spPr>
          <a:xfrm>
            <a:off x="4447956" y="1872357"/>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20BAB"/>
                </a:solidFill>
                <a:latin typeface="Arial" pitchFamily="34" charset="0"/>
                <a:ea typeface="Arial" pitchFamily="34" charset="-122"/>
                <a:cs typeface="Arial" pitchFamily="34" charset="-120"/>
              </a:rPr>
              <a:t>Food price stability/Accessibility</a:t>
            </a:r>
            <a:endParaRPr lang="en-US" sz="1500" dirty="0"/>
          </a:p>
        </p:txBody>
      </p:sp>
      <p:sp>
        <p:nvSpPr>
          <p:cNvPr id="13" name="Text 8"/>
          <p:cNvSpPr/>
          <p:nvPr/>
        </p:nvSpPr>
        <p:spPr>
          <a:xfrm>
            <a:off x="4447956" y="3433255"/>
            <a:ext cx="429768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20BAB"/>
                </a:solidFill>
                <a:latin typeface="Arial" pitchFamily="34" charset="0"/>
                <a:ea typeface="Arial" pitchFamily="34" charset="-122"/>
                <a:cs typeface="Arial" pitchFamily="34" charset="-120"/>
              </a:rPr>
              <a:t>Emergency relief</a:t>
            </a:r>
            <a:endParaRPr lang="en-US" sz="1500" dirty="0"/>
          </a:p>
        </p:txBody>
      </p:sp>
      <p:sp>
        <p:nvSpPr>
          <p:cNvPr id="14" name="Shape 9"/>
          <p:cNvSpPr/>
          <p:nvPr/>
        </p:nvSpPr>
        <p:spPr>
          <a:xfrm>
            <a:off x="4447956" y="3934649"/>
            <a:ext cx="4297680" cy="914400"/>
          </a:xfrm>
          <a:custGeom>
            <a:avLst/>
            <a:gdLst/>
            <a:ahLst/>
            <a:cxnLst/>
            <a:rect l="l" t="t" r="r" b="b"/>
            <a:pathLst>
              <a:path w="4297680" h="914400">
                <a:moveTo>
                  <a:pt x="114300" y="0"/>
                </a:moveTo>
                <a:lnTo>
                  <a:pt x="4183380" y="0"/>
                </a:lnTo>
                <a:quadBezTo>
                  <a:pt x="4297680" y="0"/>
                  <a:pt x="4297680" y="114300"/>
                </a:quadBezTo>
                <a:lnTo>
                  <a:pt x="4297680" y="800100"/>
                </a:lnTo>
                <a:quadBezTo>
                  <a:pt x="4297680" y="914400"/>
                  <a:pt x="4183380" y="914400"/>
                </a:quadBezTo>
                <a:lnTo>
                  <a:pt x="114300" y="914400"/>
                </a:lnTo>
                <a:quadBezTo>
                  <a:pt x="0" y="914400"/>
                  <a:pt x="0" y="800100"/>
                </a:quadBezTo>
                <a:lnTo>
                  <a:pt x="0" y="114300"/>
                </a:lnTo>
                <a:quadBezTo>
                  <a:pt x="0" y="0"/>
                  <a:pt x="114300" y="0"/>
                </a:quadBezTo>
                <a:close/>
              </a:path>
            </a:pathLst>
          </a:custGeom>
          <a:solidFill>
            <a:srgbClr val="FFFFFF">
              <a:alpha val="0"/>
            </a:srgbClr>
          </a:solidFill>
          <a:ln w="19050">
            <a:solidFill>
              <a:srgbClr val="823DCD"/>
            </a:solidFill>
            <a:prstDash val="solid"/>
          </a:ln>
        </p:spPr>
        <p:txBody>
          <a:bodyPr/>
          <a:lstStyle/>
          <a:p>
            <a:endParaRPr lang="en-US"/>
          </a:p>
        </p:txBody>
      </p:sp>
      <p:sp>
        <p:nvSpPr>
          <p:cNvPr id="15" name="Text 10"/>
          <p:cNvSpPr/>
          <p:nvPr/>
        </p:nvSpPr>
        <p:spPr>
          <a:xfrm>
            <a:off x="4447956" y="3934649"/>
            <a:ext cx="4297680" cy="54864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In times of food shortages, trade enables the quick import of essential agricultural products for emergency relief.</a:t>
            </a:r>
            <a:endParaRPr lang="en-US" sz="1500" dirty="0"/>
          </a:p>
        </p:txBody>
      </p:sp>
      <p:sp>
        <p:nvSpPr>
          <p:cNvPr id="16" name="Shape 11"/>
          <p:cNvSpPr/>
          <p:nvPr/>
        </p:nvSpPr>
        <p:spPr>
          <a:xfrm>
            <a:off x="3266588" y="3638257"/>
            <a:ext cx="1005840" cy="1005840"/>
          </a:xfrm>
          <a:custGeom>
            <a:avLst/>
            <a:gdLst/>
            <a:ahLst/>
            <a:cxnLst/>
            <a:rect l="l" t="t" r="r" b="b"/>
            <a:pathLst>
              <a:path w="1005840" h="1005840">
                <a:moveTo>
                  <a:pt x="502920" y="0"/>
                </a:moveTo>
                <a:cubicBezTo>
                  <a:pt x="780489" y="0"/>
                  <a:pt x="1005840" y="225351"/>
                  <a:pt x="1005840" y="502920"/>
                </a:cubicBezTo>
                <a:cubicBezTo>
                  <a:pt x="1005840" y="780489"/>
                  <a:pt x="780489" y="1005840"/>
                  <a:pt x="502920" y="1005840"/>
                </a:cubicBezTo>
                <a:cubicBezTo>
                  <a:pt x="225351" y="1005840"/>
                  <a:pt x="0" y="780489"/>
                  <a:pt x="0" y="502920"/>
                </a:cubicBezTo>
                <a:cubicBezTo>
                  <a:pt x="0" y="225351"/>
                  <a:pt x="225351" y="0"/>
                  <a:pt x="502920" y="0"/>
                </a:cubicBezTo>
                <a:close/>
              </a:path>
            </a:pathLst>
          </a:custGeom>
          <a:solidFill>
            <a:srgbClr val="823DCD"/>
          </a:solidFill>
          <a:ln/>
        </p:spPr>
        <p:txBody>
          <a:bodyPr/>
          <a:lstStyle/>
          <a:p>
            <a:endParaRPr lang="en-US"/>
          </a:p>
        </p:txBody>
      </p:sp>
      <p:pic>
        <p:nvPicPr>
          <p:cNvPr id="17" name="Image 3"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57658" t="3723" r="12312" b="43085"/>
          <a:stretch/>
        </p:blipFill>
        <p:spPr>
          <a:xfrm>
            <a:off x="3330596" y="3702265"/>
            <a:ext cx="877824" cy="877824"/>
          </a:xfrm>
          <a:prstGeom prst="ellipse">
            <a:avLst/>
          </a:prstGeom>
        </p:spPr>
      </p:pic>
      <p:sp>
        <p:nvSpPr>
          <p:cNvPr id="18" name="Text 12"/>
          <p:cNvSpPr/>
          <p:nvPr/>
        </p:nvSpPr>
        <p:spPr>
          <a:xfrm>
            <a:off x="294437" y="1602486"/>
            <a:ext cx="2560320" cy="694944"/>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Global Food Security</a:t>
            </a:r>
            <a:endParaRPr lang="en-US" sz="1500" dirty="0"/>
          </a:p>
        </p:txBody>
      </p:sp>
      <p:sp>
        <p:nvSpPr>
          <p:cNvPr id="19" name="Text 13"/>
          <p:cNvSpPr/>
          <p:nvPr/>
        </p:nvSpPr>
        <p:spPr>
          <a:xfrm>
            <a:off x="261292" y="2518855"/>
            <a:ext cx="2332173" cy="1554480"/>
          </a:xfrm>
          <a:prstGeom prst="rect">
            <a:avLst/>
          </a:prstGeom>
          <a:noFill/>
          <a:ln/>
        </p:spPr>
        <p:txBody>
          <a:bodyPr wrap="square" lIns="95250" tIns="95250" rIns="95250" bIns="95250" rtlCol="0" anchor="t">
            <a:spAutoFit/>
          </a:bodyPr>
          <a:lstStyle/>
          <a:p>
            <a:pPr>
              <a:lnSpc>
                <a:spcPct val="120000"/>
              </a:lnSpc>
              <a:spcBef>
                <a:spcPts val="375"/>
              </a:spcBef>
            </a:pPr>
            <a:r>
              <a:rPr lang="en-US" sz="1500" dirty="0">
                <a:solidFill>
                  <a:srgbClr val="FFFFFF"/>
                </a:solidFill>
                <a:latin typeface="Arial" pitchFamily="34" charset="0"/>
                <a:ea typeface="Arial" pitchFamily="34" charset="-122"/>
                <a:cs typeface="Arial" pitchFamily="34" charset="-120"/>
              </a:rPr>
              <a:t>Trade helps reduce food insecurity and hunger worldwide by ensuring greater access to diverse consumer goods </a:t>
            </a:r>
            <a:endParaRPr lang="en-US" sz="1500" dirty="0"/>
          </a:p>
        </p:txBody>
      </p:sp>
      <p:sp>
        <p:nvSpPr>
          <p:cNvPr id="20" name="Text 14"/>
          <p:cNvSpPr/>
          <p:nvPr/>
        </p:nvSpPr>
        <p:spPr>
          <a:xfrm>
            <a:off x="4447956" y="660211"/>
            <a:ext cx="4297680" cy="1005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Arial" pitchFamily="34" charset="0"/>
                <a:ea typeface="Arial" pitchFamily="34" charset="-122"/>
                <a:cs typeface="Arial" pitchFamily="34" charset="-120"/>
              </a:rPr>
              <a:t>Involves the processes of harvesting, storage, processing, distribution, and marketing of food products. Efficient supply chains ensure that food reaches markets and consumers timely and in good condition.</a:t>
            </a:r>
            <a:endParaRPr lang="en-US" sz="1500" dirty="0"/>
          </a:p>
        </p:txBody>
      </p:sp>
      <p:sp>
        <p:nvSpPr>
          <p:cNvPr id="21" name="Text 15"/>
          <p:cNvSpPr/>
          <p:nvPr/>
        </p:nvSpPr>
        <p:spPr>
          <a:xfrm>
            <a:off x="4447956" y="2360967"/>
            <a:ext cx="4682183" cy="1005840"/>
          </a:xfrm>
          <a:prstGeom prst="rect">
            <a:avLst/>
          </a:prstGeom>
          <a:solidFill>
            <a:srgbClr val="000000"/>
          </a:solidFill>
          <a:ln/>
        </p:spPr>
        <p:txBody>
          <a:bodyPr wrap="square" lIns="95250" tIns="95250" rIns="95250" bIns="95250" rtlCol="0" anchor="t">
            <a:spAutoFit/>
          </a:bodyPr>
          <a:lstStyle/>
          <a:p>
            <a:pPr>
              <a:lnSpc>
                <a:spcPct val="120000"/>
              </a:lnSpc>
              <a:spcBef>
                <a:spcPts val="375"/>
              </a:spcBef>
            </a:pPr>
            <a:r>
              <a:rPr lang="en-US" sz="900" b="1" dirty="0">
                <a:solidFill>
                  <a:srgbClr val="FFFFFF"/>
                </a:solidFill>
                <a:latin typeface="Microsoft Yahei" pitchFamily="34" charset="0"/>
                <a:ea typeface="Microsoft Yahei" pitchFamily="34" charset="-122"/>
                <a:cs typeface="Microsoft Yahei" pitchFamily="34" charset="-120"/>
              </a:rPr>
              <a:t>SDG 2.c</a:t>
            </a:r>
            <a:r>
              <a:rPr lang="en-US" sz="900" dirty="0">
                <a:solidFill>
                  <a:srgbClr val="FFFFFF"/>
                </a:solidFill>
                <a:latin typeface="Microsoft Yahei" pitchFamily="34" charset="0"/>
                <a:ea typeface="Microsoft Yahei" pitchFamily="34" charset="-122"/>
                <a:cs typeface="Microsoft Yahei" pitchFamily="34" charset="-120"/>
              </a:rPr>
              <a:t> Adopt measures to ensure the </a:t>
            </a:r>
            <a:r>
              <a:rPr lang="en-US" sz="900" dirty="0">
                <a:solidFill>
                  <a:srgbClr val="FFFFFF"/>
                </a:solidFill>
                <a:highlight>
                  <a:srgbClr val="FF1E02"/>
                </a:highlight>
                <a:latin typeface="Microsoft Yahei" pitchFamily="34" charset="0"/>
                <a:ea typeface="Microsoft Yahei" pitchFamily="34" charset="-122"/>
                <a:cs typeface="Microsoft Yahei" pitchFamily="34" charset="-120"/>
              </a:rPr>
              <a:t>proper functioning of food commodity markets</a:t>
            </a:r>
            <a:r>
              <a:rPr lang="en-US" sz="900" dirty="0">
                <a:solidFill>
                  <a:srgbClr val="FFFFFF"/>
                </a:solidFill>
                <a:latin typeface="Microsoft Yahei" pitchFamily="34" charset="0"/>
                <a:ea typeface="Microsoft Yahei" pitchFamily="34" charset="-122"/>
                <a:cs typeface="Microsoft Yahei" pitchFamily="34" charset="-120"/>
              </a:rPr>
              <a:t> and their derivatives and facilitate timely access to market information, including on food reserves, in order to help limit extreme food price volatility</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a:effectLst/>
      </p:bgPr>
    </p:bg>
    <p:spTree>
      <p:nvGrpSpPr>
        <p:cNvPr id="1" name=""/>
        <p:cNvGrpSpPr/>
        <p:nvPr/>
      </p:nvGrpSpPr>
      <p:grpSpPr>
        <a:xfrm>
          <a:off x="0" y="0"/>
          <a:ext cx="0" cy="0"/>
          <a:chOff x="0" y="0"/>
          <a:chExt cx="0" cy="0"/>
        </a:xfrm>
      </p:grpSpPr>
      <p:sp>
        <p:nvSpPr>
          <p:cNvPr id="2" name="Text 0"/>
          <p:cNvSpPr/>
          <p:nvPr/>
        </p:nvSpPr>
        <p:spPr>
          <a:xfrm>
            <a:off x="457200" y="228600"/>
            <a:ext cx="8229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Sustainable Development</a:t>
            </a:r>
            <a:endParaRPr lang="en-US" sz="1500" dirty="0"/>
          </a:p>
        </p:txBody>
      </p:sp>
      <p:sp>
        <p:nvSpPr>
          <p:cNvPr id="3" name="Shape 1"/>
          <p:cNvSpPr/>
          <p:nvPr/>
        </p:nvSpPr>
        <p:spPr>
          <a:xfrm>
            <a:off x="54864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FFFFFF">
              <a:alpha val="0"/>
            </a:srgbClr>
          </a:solidFill>
          <a:ln w="19050">
            <a:solidFill>
              <a:srgbClr val="823DCD"/>
            </a:solidFill>
            <a:prstDash val="solid"/>
          </a:ln>
        </p:spPr>
        <p:txBody>
          <a:bodyPr/>
          <a:lstStyle/>
          <a:p>
            <a:endParaRPr lang="en-US"/>
          </a:p>
        </p:txBody>
      </p:sp>
      <p:sp>
        <p:nvSpPr>
          <p:cNvPr id="4" name="Shape 2"/>
          <p:cNvSpPr/>
          <p:nvPr/>
        </p:nvSpPr>
        <p:spPr>
          <a:xfrm>
            <a:off x="338328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72349D"/>
          </a:solidFill>
          <a:ln/>
        </p:spPr>
        <p:txBody>
          <a:bodyPr/>
          <a:lstStyle/>
          <a:p>
            <a:endParaRPr lang="en-US"/>
          </a:p>
        </p:txBody>
      </p:sp>
      <p:sp>
        <p:nvSpPr>
          <p:cNvPr id="5" name="Shape 3"/>
          <p:cNvSpPr/>
          <p:nvPr/>
        </p:nvSpPr>
        <p:spPr>
          <a:xfrm>
            <a:off x="6309360" y="1622840"/>
            <a:ext cx="2286000" cy="2926080"/>
          </a:xfrm>
          <a:custGeom>
            <a:avLst/>
            <a:gdLst/>
            <a:ahLst/>
            <a:cxnLst/>
            <a:rect l="l" t="t" r="r" b="b"/>
            <a:pathLst>
              <a:path w="2286000" h="2926080">
                <a:moveTo>
                  <a:pt x="147659" y="0"/>
                </a:moveTo>
                <a:lnTo>
                  <a:pt x="2138341" y="0"/>
                </a:lnTo>
                <a:quadBezTo>
                  <a:pt x="2286000" y="0"/>
                  <a:pt x="2286000" y="147659"/>
                </a:quadBezTo>
                <a:lnTo>
                  <a:pt x="2286000" y="2778421"/>
                </a:lnTo>
                <a:quadBezTo>
                  <a:pt x="2286000" y="2926080"/>
                  <a:pt x="2138341" y="2926080"/>
                </a:quadBezTo>
                <a:lnTo>
                  <a:pt x="147659" y="2926080"/>
                </a:lnTo>
                <a:quadBezTo>
                  <a:pt x="0" y="2926080"/>
                  <a:pt x="0" y="2778421"/>
                </a:quadBezTo>
                <a:lnTo>
                  <a:pt x="0" y="147659"/>
                </a:lnTo>
                <a:quadBezTo>
                  <a:pt x="0" y="0"/>
                  <a:pt x="147659" y="0"/>
                </a:quadBezTo>
                <a:close/>
              </a:path>
            </a:pathLst>
          </a:custGeom>
          <a:solidFill>
            <a:srgbClr val="FFFFFF">
              <a:alpha val="0"/>
            </a:srgbClr>
          </a:solidFill>
          <a:ln w="19050">
            <a:solidFill>
              <a:srgbClr val="823DCD"/>
            </a:solidFill>
            <a:prstDash val="solid"/>
          </a:ln>
        </p:spPr>
        <p:txBody>
          <a:bodyPr/>
          <a:lstStyle/>
          <a:p>
            <a:endParaRPr lang="en-US"/>
          </a:p>
        </p:txBody>
      </p:sp>
      <p:sp>
        <p:nvSpPr>
          <p:cNvPr id="6" name="Shape 4"/>
          <p:cNvSpPr/>
          <p:nvPr/>
        </p:nvSpPr>
        <p:spPr>
          <a:xfrm>
            <a:off x="1115530" y="1046730"/>
            <a:ext cx="1152221" cy="1152221"/>
          </a:xfrm>
          <a:custGeom>
            <a:avLst/>
            <a:gdLst/>
            <a:ahLst/>
            <a:cxnLst/>
            <a:rect l="l" t="t" r="r" b="b"/>
            <a:pathLst>
              <a:path w="1152221" h="1152221">
                <a:moveTo>
                  <a:pt x="576110" y="0"/>
                </a:moveTo>
                <a:cubicBezTo>
                  <a:pt x="894075" y="0"/>
                  <a:pt x="1152221" y="258146"/>
                  <a:pt x="1152221" y="576110"/>
                </a:cubicBezTo>
                <a:cubicBezTo>
                  <a:pt x="1152221" y="894075"/>
                  <a:pt x="894075" y="1152221"/>
                  <a:pt x="576110" y="1152221"/>
                </a:cubicBezTo>
                <a:cubicBezTo>
                  <a:pt x="258146" y="1152221"/>
                  <a:pt x="0" y="894075"/>
                  <a:pt x="0" y="576110"/>
                </a:cubicBezTo>
                <a:cubicBezTo>
                  <a:pt x="0" y="258146"/>
                  <a:pt x="258146" y="0"/>
                  <a:pt x="576110" y="0"/>
                </a:cubicBezTo>
                <a:close/>
              </a:path>
            </a:pathLst>
          </a:custGeom>
          <a:solidFill>
            <a:srgbClr val="823DCD"/>
          </a:solidFill>
          <a:ln/>
        </p:spPr>
        <p:txBody>
          <a:bodyPr/>
          <a:lstStyle/>
          <a:p>
            <a:endParaRPr lang="en-US"/>
          </a:p>
        </p:txBody>
      </p:sp>
      <p:pic>
        <p:nvPicPr>
          <p:cNvPr id="7"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rcRect t="10989" b="34066"/>
          <a:stretch/>
        </p:blipFill>
        <p:spPr>
          <a:xfrm>
            <a:off x="1139205" y="1070405"/>
            <a:ext cx="1104869" cy="1104869"/>
          </a:xfrm>
          <a:prstGeom prst="ellipse">
            <a:avLst/>
          </a:prstGeom>
        </p:spPr>
      </p:pic>
      <p:sp>
        <p:nvSpPr>
          <p:cNvPr id="8" name="Text 5"/>
          <p:cNvSpPr/>
          <p:nvPr/>
        </p:nvSpPr>
        <p:spPr>
          <a:xfrm>
            <a:off x="548640" y="2234346"/>
            <a:ext cx="2286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dirty="0">
                <a:solidFill>
                  <a:srgbClr val="FFFFFF"/>
                </a:solidFill>
                <a:latin typeface="Arial" pitchFamily="34" charset="0"/>
                <a:ea typeface="Arial" pitchFamily="34" charset="-122"/>
                <a:cs typeface="Arial" pitchFamily="34" charset="-120"/>
              </a:rPr>
              <a:t>Supports economic growth</a:t>
            </a:r>
            <a:endParaRPr lang="en-US" sz="1500" dirty="0"/>
          </a:p>
        </p:txBody>
      </p:sp>
      <p:sp>
        <p:nvSpPr>
          <p:cNvPr id="9" name="Shape 6"/>
          <p:cNvSpPr/>
          <p:nvPr/>
        </p:nvSpPr>
        <p:spPr>
          <a:xfrm>
            <a:off x="3895344" y="946184"/>
            <a:ext cx="1353312" cy="1353312"/>
          </a:xfrm>
          <a:custGeom>
            <a:avLst/>
            <a:gdLst/>
            <a:ahLst/>
            <a:cxnLst/>
            <a:rect l="l" t="t" r="r" b="b"/>
            <a:pathLst>
              <a:path w="1353312" h="1353312">
                <a:moveTo>
                  <a:pt x="676656" y="0"/>
                </a:moveTo>
                <a:cubicBezTo>
                  <a:pt x="1050113" y="0"/>
                  <a:pt x="1353312" y="303199"/>
                  <a:pt x="1353312" y="676656"/>
                </a:cubicBezTo>
                <a:cubicBezTo>
                  <a:pt x="1353312" y="1050113"/>
                  <a:pt x="1050113" y="1353312"/>
                  <a:pt x="676656" y="1353312"/>
                </a:cubicBezTo>
                <a:cubicBezTo>
                  <a:pt x="303199" y="1353312"/>
                  <a:pt x="0" y="1050113"/>
                  <a:pt x="0" y="676656"/>
                </a:cubicBezTo>
                <a:cubicBezTo>
                  <a:pt x="0" y="303199"/>
                  <a:pt x="303199" y="0"/>
                  <a:pt x="676656" y="0"/>
                </a:cubicBezTo>
                <a:close/>
              </a:path>
            </a:pathLst>
          </a:custGeom>
          <a:solidFill>
            <a:srgbClr val="72349D"/>
          </a:solidFill>
          <a:ln/>
        </p:spPr>
        <p:txBody>
          <a:bodyPr/>
          <a:lstStyle/>
          <a:p>
            <a:endParaRPr lang="en-US"/>
          </a:p>
        </p:txBody>
      </p:sp>
      <p:pic>
        <p:nvPicPr>
          <p:cNvPr id="10" name="Image 1"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rcRect t="44751"/>
          <a:stretch/>
        </p:blipFill>
        <p:spPr>
          <a:xfrm>
            <a:off x="3931920" y="982760"/>
            <a:ext cx="1280160" cy="1280160"/>
          </a:xfrm>
          <a:prstGeom prst="ellipse">
            <a:avLst/>
          </a:prstGeom>
        </p:spPr>
      </p:pic>
      <p:sp>
        <p:nvSpPr>
          <p:cNvPr id="11" name="Text 7"/>
          <p:cNvSpPr/>
          <p:nvPr/>
        </p:nvSpPr>
        <p:spPr>
          <a:xfrm>
            <a:off x="3383280" y="2233956"/>
            <a:ext cx="2286000"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dirty="0">
                <a:solidFill>
                  <a:srgbClr val="FFFFFF"/>
                </a:solidFill>
                <a:latin typeface="Arial" pitchFamily="34" charset="0"/>
                <a:ea typeface="Arial" pitchFamily="34" charset="-122"/>
                <a:cs typeface="Arial" pitchFamily="34" charset="-120"/>
              </a:rPr>
              <a:t>Fosters social well-being</a:t>
            </a:r>
            <a:endParaRPr lang="en-US" sz="1500" dirty="0"/>
          </a:p>
        </p:txBody>
      </p:sp>
      <p:sp>
        <p:nvSpPr>
          <p:cNvPr id="12" name="Text 8"/>
          <p:cNvSpPr/>
          <p:nvPr/>
        </p:nvSpPr>
        <p:spPr>
          <a:xfrm>
            <a:off x="3429000" y="2600106"/>
            <a:ext cx="2286000" cy="731520"/>
          </a:xfrm>
          <a:prstGeom prst="rect">
            <a:avLst/>
          </a:prstGeom>
          <a:noFill/>
          <a:ln/>
        </p:spPr>
        <p:txBody>
          <a:bodyPr wrap="square" lIns="95250" tIns="95250" rIns="95250" bIns="95250" rtlCol="0" anchor="t">
            <a:spAutoFit/>
          </a:bodyPr>
          <a:lstStyle/>
          <a:p>
            <a:pPr>
              <a:lnSpc>
                <a:spcPct val="80000"/>
              </a:lnSpc>
              <a:spcBef>
                <a:spcPts val="375"/>
              </a:spcBef>
            </a:pPr>
            <a:r>
              <a:rPr lang="en-US" sz="900" dirty="0">
                <a:solidFill>
                  <a:srgbClr val="FFFFFF"/>
                </a:solidFill>
                <a:latin typeface="Arial" pitchFamily="34" charset="0"/>
                <a:ea typeface="Arial" pitchFamily="34" charset="-122"/>
                <a:cs typeface="Arial" pitchFamily="34" charset="-120"/>
              </a:rPr>
              <a:t>Agricultural trade provides income opportunities for farmers, supporting rural development and poverty reduction.</a:t>
            </a:r>
            <a:endParaRPr lang="en-US" sz="1500" dirty="0"/>
          </a:p>
        </p:txBody>
      </p:sp>
      <p:sp>
        <p:nvSpPr>
          <p:cNvPr id="13" name="Shape 9"/>
          <p:cNvSpPr/>
          <p:nvPr/>
        </p:nvSpPr>
        <p:spPr>
          <a:xfrm>
            <a:off x="6881060" y="1051540"/>
            <a:ext cx="1142600" cy="1142600"/>
          </a:xfrm>
          <a:custGeom>
            <a:avLst/>
            <a:gdLst/>
            <a:ahLst/>
            <a:cxnLst/>
            <a:rect l="l" t="t" r="r" b="b"/>
            <a:pathLst>
              <a:path w="1142600" h="1142600">
                <a:moveTo>
                  <a:pt x="571300" y="0"/>
                </a:moveTo>
                <a:cubicBezTo>
                  <a:pt x="886609" y="0"/>
                  <a:pt x="1142600" y="255991"/>
                  <a:pt x="1142600" y="571300"/>
                </a:cubicBezTo>
                <a:cubicBezTo>
                  <a:pt x="1142600" y="886609"/>
                  <a:pt x="886609" y="1142600"/>
                  <a:pt x="571300" y="1142600"/>
                </a:cubicBezTo>
                <a:cubicBezTo>
                  <a:pt x="255991" y="1142600"/>
                  <a:pt x="0" y="886609"/>
                  <a:pt x="0" y="571300"/>
                </a:cubicBezTo>
                <a:cubicBezTo>
                  <a:pt x="0" y="255991"/>
                  <a:pt x="255991" y="0"/>
                  <a:pt x="571300" y="0"/>
                </a:cubicBezTo>
                <a:close/>
              </a:path>
            </a:pathLst>
          </a:custGeom>
          <a:solidFill>
            <a:srgbClr val="823DCD"/>
          </a:solidFill>
          <a:ln/>
        </p:spPr>
        <p:txBody>
          <a:bodyPr/>
          <a:lstStyle/>
          <a:p>
            <a:endParaRPr lang="en-US"/>
          </a:p>
        </p:txBody>
      </p:sp>
      <p:pic>
        <p:nvPicPr>
          <p:cNvPr id="14" name="Image 2"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4"/>
          <a:srcRect l="8466" r="38624" b="5660"/>
          <a:stretch/>
        </p:blipFill>
        <p:spPr>
          <a:xfrm>
            <a:off x="6904538" y="1075018"/>
            <a:ext cx="1095644" cy="1095644"/>
          </a:xfrm>
          <a:prstGeom prst="ellipse">
            <a:avLst/>
          </a:prstGeom>
        </p:spPr>
      </p:pic>
      <p:sp>
        <p:nvSpPr>
          <p:cNvPr id="15" name="Text 10"/>
          <p:cNvSpPr/>
          <p:nvPr/>
        </p:nvSpPr>
        <p:spPr>
          <a:xfrm>
            <a:off x="6309360" y="2234346"/>
            <a:ext cx="2455442" cy="365760"/>
          </a:xfrm>
          <a:prstGeom prst="rect">
            <a:avLst/>
          </a:prstGeom>
          <a:noFill/>
          <a:ln/>
        </p:spPr>
        <p:txBody>
          <a:bodyPr wrap="square" lIns="95250" tIns="95250" rIns="95250" bIns="95250" rtlCol="0" anchor="t">
            <a:spAutoFit/>
          </a:bodyPr>
          <a:lstStyle/>
          <a:p>
            <a:pPr>
              <a:lnSpc>
                <a:spcPct val="80000"/>
              </a:lnSpc>
              <a:spcBef>
                <a:spcPts val="375"/>
              </a:spcBef>
            </a:pPr>
            <a:r>
              <a:rPr lang="en-US" sz="1400" dirty="0">
                <a:solidFill>
                  <a:srgbClr val="FFFFFF"/>
                </a:solidFill>
                <a:latin typeface="Arial" pitchFamily="34" charset="0"/>
                <a:ea typeface="Arial" pitchFamily="34" charset="-122"/>
                <a:cs typeface="Arial" pitchFamily="34" charset="-120"/>
              </a:rPr>
              <a:t>Environmental conservation</a:t>
            </a:r>
            <a:endParaRPr lang="en-US" sz="1500" dirty="0"/>
          </a:p>
        </p:txBody>
      </p:sp>
      <p:sp>
        <p:nvSpPr>
          <p:cNvPr id="16" name="Text 11"/>
          <p:cNvSpPr/>
          <p:nvPr/>
        </p:nvSpPr>
        <p:spPr>
          <a:xfrm>
            <a:off x="4572000" y="228600"/>
            <a:ext cx="4521884" cy="73152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Microsoft Yahei" pitchFamily="34" charset="0"/>
                <a:ea typeface="Microsoft Yahei" pitchFamily="34" charset="-122"/>
                <a:cs typeface="Microsoft Yahei" pitchFamily="34" charset="-120"/>
              </a:rPr>
              <a:t>SDG 2 Zero Hunger - END HUNGER, ACHIEVE FOOD SECURITY AND IMPROVED NUTRITION AND PROMOTE SUSTAINABLE AGRICULTURE.</a:t>
            </a:r>
            <a:endParaRPr lang="en-US" sz="1500" dirty="0"/>
          </a:p>
        </p:txBody>
      </p:sp>
      <p:sp>
        <p:nvSpPr>
          <p:cNvPr id="17" name="Text 12"/>
          <p:cNvSpPr/>
          <p:nvPr/>
        </p:nvSpPr>
        <p:spPr>
          <a:xfrm>
            <a:off x="548640" y="2492533"/>
            <a:ext cx="2175765" cy="1005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Microsoft Yahei" pitchFamily="34" charset="0"/>
                <a:ea typeface="Microsoft Yahei" pitchFamily="34" charset="-122"/>
                <a:cs typeface="Microsoft Yahei" pitchFamily="34" charset="-120"/>
              </a:rPr>
              <a:t>Precision farming, optimizing resource use and minimizing waste with data-driven decisions</a:t>
            </a:r>
            <a:endParaRPr lang="en-US" sz="1500" dirty="0"/>
          </a:p>
        </p:txBody>
      </p:sp>
      <p:sp>
        <p:nvSpPr>
          <p:cNvPr id="18" name="Text 13"/>
          <p:cNvSpPr/>
          <p:nvPr/>
        </p:nvSpPr>
        <p:spPr>
          <a:xfrm>
            <a:off x="6309360" y="2582960"/>
            <a:ext cx="2091044" cy="1005840"/>
          </a:xfrm>
          <a:prstGeom prst="rect">
            <a:avLst/>
          </a:prstGeom>
          <a:noFill/>
          <a:ln/>
        </p:spPr>
        <p:txBody>
          <a:bodyPr wrap="square" lIns="95250" tIns="95250" rIns="95250" bIns="95250" rtlCol="0" anchor="t">
            <a:spAutoFit/>
          </a:bodyPr>
          <a:lstStyle/>
          <a:p>
            <a:pPr>
              <a:lnSpc>
                <a:spcPct val="120000"/>
              </a:lnSpc>
              <a:spcBef>
                <a:spcPts val="375"/>
              </a:spcBef>
            </a:pPr>
            <a:r>
              <a:rPr lang="en-US" sz="900" dirty="0">
                <a:solidFill>
                  <a:srgbClr val="FFFFFF"/>
                </a:solidFill>
                <a:latin typeface="Microsoft Yahei" pitchFamily="34" charset="0"/>
                <a:ea typeface="Microsoft Yahei" pitchFamily="34" charset="-122"/>
                <a:cs typeface="Microsoft Yahei" pitchFamily="34" charset="-120"/>
              </a:rPr>
              <a:t>Enhances environmental health, such as crop rotation, organic farming, and reduced chemical use</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a:off x="1004824" y="1566367"/>
            <a:ext cx="3576320" cy="2011680"/>
          </a:xfrm>
          <a:prstGeom prst="rect">
            <a:avLst/>
          </a:prstGeom>
        </p:spPr>
      </p:pic>
      <p:pic>
        <p:nvPicPr>
          <p:cNvPr id="3" name="Image 1" descr="data:image/jpeg;base64,/9j/4AAQSkZJRgABAQEAYABgAAD/2wBDAAYEBQYFBAYGBQYHBwYIChAKCgkJChQODwwQFxQYGBcUFhYaHSUfGhsjHBYWICwgIyYnKSopGR8tMC0oMCUoKSj/2wBDAQcHBwoIChMKChMoGhYaKCgoKCgoKCgoKCgoKCgoKCgoKCgoKCgoKCgoKCgoKCgoKCgoKCgoKCgoKCgoKCgoKCj/wAARCAMw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YpaSit0IWlpKKtMB1FJS1SYgpaSlFWmIUU4GmilFaxYhwNOBpopa6IyESA08GohUgrqhITHqakU1EKetdlORDLULYbB78GnLxkHtUKmpz/C397rXoU5cyINzwnc+XdvbN92Ycf7w/wDrZ/Stu6jw+a4qKRoZkliOHRgwPoRXfFku7WK4i+7Iu4e3qPzr0MLPeLOereMuYqoeAw/Gphw2KijGGK+tS9V9xXU0bQkOYZrf8NX4RjBL/q3+Vvb3rAU5FOjkMMoccc81jVpe0g4s9fL8S6NVM6bWrQ5Y8ZXr71kW77Wwa6OxnXULAKeZYx+a/wD1q5++gMExx0rhoNxfJLofWSaaU47F+J+Ksqc1lW0var8bV0stO5I9RnipTyKiekhMYTtYEVpWsm9PpWYeRU1lLtfBptXRlNGhJVSZetXG5FVpaUWY3MydaoSitS4XrWdMKuWwNlGUVUkFXZRVWQVyVEZspSVWkFXJBVaQVw1EZspyVXkFW5BVdxXBURkyo4qB6tuKruK4pozZXYVG1TMKjYVzTRmyI0lOYU2uaSEJRRRXPJFpjkYowZDhgcgivVvBGuWev6VLoWuDfHKuOuCD2ZT2Iryep7S5ktbhJoWw6nIrCcb6o6aFb2bs9nua/inw/deHtWksrr5l+/DKFwsqdmH8iOxBFYrLXsml3Fj498N/2dfOsV7FzbzHkxvjv3KnoR6e4GPLNU06502+ns72IxXELbXU/wBD3HcHuCDXfhqyqRs90Y4rC+yd4/C9jMp6MRSstNxiuxaHC00W4pKtxSVlKcVZik9a3jMqMzVR81JjPSqMb1ajf1rdO50Rn3JBx1qZWDKVcBlYYIPINRjDUYxTcbm6ZgaxobQbriyBeDqydSn+I/z71hV6FE5U1l6voSXeZrLbHP1MfRX/AMD+n0rzK+F5fegcdfB396n9xyVGadJG8UjJKrI6nBVhgim1xnnC0UlFFwFopKWmAZpaSigBc0UlLTGFLSUU7gLS0lFAC0UlLQMKWkopjFpaSigBaWm0tAxaKSigBaWkopjFopKWgYUtJRQAtLSUUDFopKKLgLmjNFJRcY6ikoouAtFFFFxi5opKWi4wooop3AWikoouAtFFFFxi0ZpKKLgLRRRRcYtFJRSuAuaKSlp3GFLSUUXAWikoouAtFFFFxhRRRRcBaKSii4C0UUUXGFFFFFwFopKWncAooopXAKKKKdxi0UlFK4C0UUUXAKWkop3GLRRRRcAoooouAtJRRQAtFJRQMWiiigApaSii4xaKKKLgLRSUUALRSUtAwooooAWikoouAtFJS0XGFLSUUXAWiiii4BRRS0XGFFFFFwCiiii4WCiiii4zBopKWuY8YKWkpapMQtFFFUmAtFFFWmIWlFJS1aYhacDTaUVtFiHinqajFPU10wkIkFPFRing1105EslU1Yj+aMr+IqqpqeFtrCvRw87PUhokzkZrqfB135kM1i55X95H9O4/r+dcuRhiO3WptPunsr2G4j+9G2ceo7iu6MnCSl2MakeaLR21wm1sjtzTh1B7NzVmdUljWWI5jkUOp9jVeIZUr3HIr1U01c56U9LMbja2PypxGRTmG5QR2oHIoPQpzL2iXjWtwuD908fT0rf1W3S4gEsXKtyPb2rkSSrBl6iuo8P3SzxG2kPD/dJ7GvPxVPlftIn1mWYlVI+zkYKkxyYPatKGTIFM1e1MUpIGMHFVbWXBxVQlzK56HwuxrociiQVFE2anPIpl3K5ph+Vww/GpHHNNPIxVJkM1LZ/MjFNlWqljJtbaa0HGRWb0ZzS0ZnTL1rPuFrVmWqE61ZNzKlFVJBWhMtU5BWNRCZSkFVpBVyQVWkFcVSJmynIKruKuOKryCuGpEzZUcVXcVbcVA4rinEhlVhUTCrDiomFck0ZsgYUwipWFMYVzyRDI6KU0lc8ogmFFFJWEkWmaWharNpN8k8LEAH5h616xq9jb+PNAS8sdv9s2yfLzzMn9w+/XB+o78eLV0fg3xDNomoRsHPlE889Kxd4PnjujuoVYyXsqmzMyWJkZldSrKcEEYINQMtes+N9Dh17Tz4i0dQZQM3kSd/8ApoP6/n615jLDivVo1lVjzI5MRh3TlZlHFA4qZkqMiuhM4nElikxVuOTNZ/SpI3INbwmClY1o3qwrZ61mRS1ajkrdO50QqFzFPViKhjepQc1TVzojIh1HTrfU48TfJMB8sqjkex9RXHajYXGnzeXcrjP3XHKsPY13QFLLHFcwGG5QSRN2Pb3Hoa4a+FU9Y7mdbDRrarRnnVFbWs6BNZK09tma16k4+ZPr7e/8qxa8yUXF2keVOnKm+WSCiiikQLRSUUALRRRTuAUtJRTAWikpaAFopKKdxjqKSii4xaWkoouAtFJS0DClpKKYC0UmaWgYtFJRQMWiiigBaKSloAWikoouMWikpadxhS0lFAC0UlLQMWikopDFoooouAtFJmii4C0UlLQMWikozRcBaWm0uadxi0UlFIBaKSlouAUtJRTuMWikoouAtFFFFxhS0lFFwFopKKLgLRRRRcBaKSigYtFJS0XAWkooouAtFJRRcYtFJRQAtFFFMBaKSilcYtFFFO4BRRRRcBaKSii4xaKKKLgFLSUUXAWikoouAtFFFAxaKTNFFxi0UlLmi4BS0lLRcAoooouAUtJS0XGFFFFFwFopKKLjFoozRRcBaKSilcYtFJRRcBaKSincZg0UUVznii0UlLTAWlptLVJiFpaSiqTEOopKWrTAWlFNpa1ixDxThTBThW8WJkimniolqQGuuEiWSipENQqakU1205EsufeiVh1XrTW9RRbnOVPcUmOCD1FetF80VIyO08IXn2nTpLRzmS3O5fdCefyP860JF8qYEVxGi3x0/UYbjkqpw6/3lPUflXoN1EG5QhlIDKw7g9DXdhZ3XK+hw1l7Od+jIduGI7HkUzbtbFTRfPD/ALSfyokXIyK6TppVCBhUtjMYJhj1zSYyKjkGOR1qZR5lY9fB13TkmdlcKt/YiZeW6P8AX1rlZUMMxB4wa1vDl8EfypD8j8U/XrPDGRR3wa8qF6U3B7H2KarU1NblO2lyKvRtkVh28hR8GtWF88iuolMnkFQmrHVahcYNNCYzO1gw/Gta3fzIwayevBqzp8u19jUSV1cxqK6uWZlqhMtasgyKozLSizBMyJlqjKK1LhKoTLSmhmfIKrSCrkgqtIK5KkSWVJBVeQVakFQOK4akTNlRxUDirTioHFcVSJDKrioWFWXFQsK45ozZAwqNhUzComFc0kQyI02pGFMNYSRI2lpKKwkhphS0lFYtGkWd38OfFsuj3yQTPmFjjk8VuePPDUVsF1fSUzplw3zov/LBz2/3T29Dx6Z8pU4OR1r1L4aeLo9raVqwWa2mXy2STlXU9QazjJ0ZcyO+nNVo+znv0OHmg7iqjJiu68beHD4fvleAtLpdzlreY84/2GP94fqOfUDlpoAwytexTqKaujiq0bMyitNxVqSMg1Ey1sjkcbDUbFWI5KrYpVOK1jInY045c1aR6yI5MVbilreMrmsJmkj5qUVSjkzVhHq7HVCZajcqcjisTWPDsd3mbT9sU/UxdFf6eh/T6Vrq2akU1z1qEaiszSUI1VyyPNpopIJWimRo5FOCrDBFMr0XUdPttTiCXK4cDCSr95f8R7fyrjNX0e50x8yjfAxwsyjg+x9D7GvJq0ZUnrseVXwsqWq1Rm0tJS1icwUUlLRcApaSincQtFJS0ALRSUUxi0tJRQMWiiigBaKSincBaKSlp3GLRSUUgFpaSimMWikpaBi0UlFAC0UlLRcYUtJRQAtFFFAxaKSii4C5paSigYtFJRQAtFJmlouMWikoouAtFFFFxi0UlFFwFoopKBjqKSii4C0UlFFwFpaSigYuaKSigBaKSlzRcYUtJRQAtGaTNFAC0UUUXAWikoouMWikooAWlpKKLjFopKKLgLRSUtFwFopKKLjFopKKAFoozRQAtFJRQAtFJS0XGFLSUU7gLRSUUXAWiiii4xaKSii4C0UlLRcYUtJRSuAtFJS0XGLRSUU7gLRSUtIYUtJRRcBaWm0ZouA7NFJRRcYtFJRRcBaKSlouMwaKWkrI8UKKKKYC0UlLQIWlptLVpgLS5pKWqTELS0gorRMQ6nCmU4VrFiHg09TUYpwNdMJCZKpqRahBqRTXbTkSyxE2GBqxKOQw6N1qmpq5H+8hI7jkV62FndOJlLuR9GrvfCV79t0trZzma16e6Hp+R4/KuCJyK0dA1BtN1KK45KA7XX+8p6iuunPkkmjGtDng0d4n7qcE/dPBqYptZkP4Ut3GN2UIZGAZGHQg9DTlO+FX/iT5T9K9JvS5xU520KjLtYikZatXCZG4VBjIppnp0al1cigcxTDHHORXWQzrd2QLc4AV/p2P4Vyki5FaWi3flSgNyp4Za4sZSuueJ9ZlWL+wypqVu1vOcjFOs5u1a99bCZHg6yRjdGf7ydvy6VzikxSYPFZUZ86PUqR5ZXR0ET5p0gyKo20uVFXlO5a1JZXpc4YMO1LIuDTF9D3q0Zs2YHEsQP51DOlV9Pl2P5bd6vyLkVlbldjll7rMidetZs69a2bhKzbhetaPVDuZUoqrIKvzLVOQVzTQmU5BUDirUgqu4riqRJZVcVA4qy4qBxXFUiQyswqBxVpxUDiuOcSGV2FRsKmYVGwrlmjNkBFMYVKwqM1zyRDGUlONNrCSEJS0lFYyQ0xafHI0ciuhKspyCKjpRWTRtGR7L4E8S2fiDSZdC14B4pBjk4KnsynsR/niuU8UaHdeGNVNrcHzbdxvt7gDAlT19j6jt9MGuMtLmS0uEmhba6nIIr2rwzq2n+N/D50jWDtlHMcnG6J+zD/DuOKVKq6EvI7lbER/vL8TzNo1lXIqnLCVPIrX1zSb3w7qsljfLh15Vh92RezD2P8A9aq6lJ1969mEk1dHFKF3Z7mSy1GVrRmgKk1VZK1TOeUGiDpUiPikK03GK0TMmrFuOXFW45c1lqcVNHJW0ZFxk0a6PU6PWXFLVqOQGtbXOiFQvqc1MCGRkdVdGGGVhkEVSR6nR81nOmmrM6o1Ezn9Y8L7t02k89zbsef+Anv9Dz9a5VlZHZHUqynBUjBBr1BGqtqulWmrJ/pAKXAGFnQfN+I7j/Oa8qvhHHWBy18Cp+9S0fY82orR1fR7vS3H2hN0LHCTJyrf4H2NZ1cO2jPLlFxfLJWYtFJRQSLRSUtMBaKSloGFLSUU7gLRRRRcBaKSigBaKKKdxhRRRRcBaKSloGLRSUUALS0lFAxaKSimMWlpKKQC0UlFAC0tJRTGLRSUZoAWikpaBi0UlLSGFLSUUALRmkooAWiiigYtFJRQAtFFFAxaKSigBaKSlouMKWkoouAtFJRRcBaKKKLgLRSUUXGLRSUtABS0lFAxaKSigBaKSlouAUtNpaLjFopKM0ALRSUtFwFopKKLjFopKKLgLRRRRcBaKSigYtFFFAC0UlFAxaKSigBaKKKLjFopKKdwFopKWlcBaKSii4xaKSlouAtFJS0XGFFFFFwFopKWi4BS0lLRcoKKKKLgFFFFK47GHRRRSPEEopaSgApaSigQtLSUUALS0lLVpgLRSUtWmIWnCm0taJiHCnCmCnCt4yESKakU1CKkU1105EsmU1Ztn2vVRTUqHBr0aFTlkmZyRalXbIR2PIpinBqdv3kAYdVqA160u6Mzv/Cd99u0lrVzme0Hy/7UZ/w/wrXtiFkwfuOMGvO9D1FtN1GG5XlVOHX+8p6ivRZFXdmM7o3AeNh3U8iu3Dz5o8jPOxEOSV11JFQ/MjdV4qsybWxV778aS9x8rUy5jyNwrVPU1oVdSky8cVEh8uTd271aUcc1DImDVPVWZ7OFruEro2Fkkns1eDDXVsd6D++vdfxFZ2sQxyxx3trzDKM/Q+lO024aCVcdV6fSrbiO2vGhf/jwvsuhPSOTuP6//qryZJ0Kluh9nSqqvTT/AK/roYtpNtbFa8EmRWJewPaXTxuMFT+dW7OfIFdSdyVpozWcZFV24NTRvuFMlWqQmNDYIYdRWxbyCWEN+dYqnHWrenzeXLsY8NRNXVzCorq5auEzmsu4TrW1KvFZtwtTFnPGRizL1qjKK1bhOtZ8y1M0XcoSCq7irkgqtIK46iJZVcVA4qy4qBxXFURLKzioXFWWFQMK4pxIZXYVEwqdhUTCuWaIZAwqMipmFRsK5pIhkTCmGpTTGFYyRDGUUUlYyQC0UlLWLRaYoNXtJ1GbTbxLiBiCp5GetUKUGspRNoTcXdHvtnNp/wAQ/DaWty6x6hCM2856o3ofY9/z7V5Zqem3ek38treRNFcRNtZT/T1HoazfDetT6LfpPCx2ZG5c9a9qvLez+IWgxy27xpq8CfuZCfvj/nm3t6HsefWrw9d0XyS2Z3TisRHnj8S3PJ4ZVlG1+DUU9t3XpUl1ay29xJBPE8NzExWSNxhlYdjSwTY+WSvYT6o4tHpIznjx2qMrWxNbhxlaoyQlT0rWLuZTpWKRWjkVMyUwrWiMHEFerEclVcYpymtIysLVGlHL61ZR6yUfFWI5a2UkzWNSxqxyVYjesyOXNWEelKCZ1wqmmGDRtG6q8bDDIwyGHuDXM6x4SWTdNo5AbqbZ2/8AQWP8j+fatuOSrMclcNfCxnqazp06ytNHlc0UkErRTxvHIpwyOMEH6UyvVNS0+z1aIJfR5YDCSrw6fQ9x7HiuI1zwze6YrTIPtNmP+W0Y+7/vDt/L3ryalKVN+8eXXwU6XvLVGFS0UVnc4wooop3AWikpaAClpKKAFopKWncYUUUUALRRRQMKKKKLgLRRRTuMKWkoouAtFFFFwClpKKLjFoooouMKWkoouAtFFFFwClpKKLjFopKWi4BRRRQMWikpaLgGaKKKBi0UlLQAUUUUALRSUUrjFopKWi4BS0lFMYtFJRSAWiiigBaKSincYtFJRQAtFFFABS0lFIYtGaSlp3AKKKKAFopKKBi0UlLSAKWkoouMWikoouAtFFFAC0UlFMYtFFJSAdSUUUXAWikpadxhRRRSuMWikpaLgFFFFFwFopKWi4wpaSii4C0UUUXGLRSUtFx2FooopXHYKWkpaLjQUUtFA7BRRS0XKsYNFFFM8EKKKKAEopaSgQUUUUALS0lFMB1FJS1aYC0tNpatMQ6nCm0taxYh4pymmA04V0QkSSqalU1ApqRTXfSmS0aFm/JU9DSSLtcqe1V4W2sKvXA3RrIPoa9mhPnp27GL0ZAh9a7rwffm709rOQ5ntfmT/ajPUfgf51wlXtLvn0+/gu4usZ+Zf7w7it6VTklcxqw542PU7UjdtP3ZBj6GpFTKlG6jiqsTpIFeE5ilUSRn2NX2+ZUmHfhvrXoy79zzE2mZ0iFGNNkXctX7uLI3CqiiqTurnp0Kt1cp4IOR1WtSGNdRsHs2baX+aNj/AAOOn+H51RkXa2RTrSTypwOxORXNiqXPG63R9NlWLs+SWzD5tV09o5FK6jZ5V1PVlHX8RWRBIUfFbmub7S4g1q04O4JcAevY/iOPwHrVHWreMrHqFnj7NPyQP4G9K5KNT7LPdnrr/XqWbabIFXCdy1g2c/SteGTIFdSZO4jjBoDdCOo5p8gyKhBweatMhm7ayieAHuODUFwlVLCbyZ8H7rVpzLkVm1ys45rlkYlynWsyZa27hKy7hMU5K6GmZcoqrIKvzLVOQc1yTQMqOKgcVacVXeuOohMruKhcVYcVC4rjmiWV2FQsKsMKhYVyTRDIGFRsKmYVG1cskQyEimkVIwphrCSIZGRTaeRTTWTRI2iiisnEExaKQUtYtGkWKDXSeDvEk+hagjq7eQSNy56e9c1TgaylFNWZ00qrhLmie/eI9Ht/HWjrqmkGNdbhTgAgC4Qfwn39D+HTp5QPmd4pkaKeMlXRhhlI6girPgPxXNoV9Grufs5Pr92vS/G3hqHxhpo13QQo1iNMyxJ0uVH/ALMO3r0rfC4h037Oex1VqSrR9rS36o8ujZojzyKsbUmXjrVG3uckxzKVdTtYEYIPpVgAqd0Z4r1vQ44TIZrYrVVo8VsRSrINr9aZPaZ5XpVqfccqSlrExmSmFavSQle1QslbJnPKBX6U5WxTylMK1aZm42JkkxVmOWqA4qRXrVSBNo1I5c1YjkrJSSrMc1VZM6IVbbmtHL61cgnKnKnBrGjlqxHLWFSipKx206xX1jwtZalulsitldHnAH7pz7gfd/Dj2rhtU0y80qfyr+BomPKt1Vx6gjg/hXpcU1Wi8Vxbtb3UST27dY5BkfX2PuOa8mtgnHWBlWwVOt70NGePUV3WseB/NDTaDJuPX7LM3zf8BbofocH3NcVcwTWs7w3MTwzIcMkilSD7g1wO6dnueVVoTou00RUUtFO5jYKKKKLhYKKKKdwFoooouFgoooouMWiiincApaSigBaKKKBi0UlLRcAoooouMKWkooAWiiimMKWkopALRRRQMKKKKAFopKWgYUUUUXAWikooAWiiii4wpaSii4WFooooGFFFFAC0UlFFwFooooAKWkoouMWikpaLgFFFFK4wooop3AWikpaLgFFFFFxi0UlFFwFopKWi4BRRRSGFLSUUXAWiiii4BRRRRcYtFFFFwsFFFFFxi0UUUXAKKKWi4wooopXGFLSUtFwCiiii4woopadwCiilouOwUUUtK47BRRS0XHYKKWii47BS0UUXKsFLR9KKLjsFFFLQOxgUUUVZ8+FFFFABRRRQAlFLSUAFLSUUCFpaSimmA6lptLVpiHUtNpa0TAcKcKZThW0JEkimpFNQinqa66cyWWFNaNm2+Moe4rLU1atX2SCvWwlblnqZTWhIw2sQexpVORiprpfuuOjdagBr0WuWVjPdHaeCtQMsD2Eh/eRZkhz3X+Jf6/nXa2TK42n7sg49jXj9ndSWV5DcwHEkbBhXqOn3MdxFHNAf3co8xP8AZ9R+BrsoT5o8j6HnYqFnzLqaiLuRkb7wqhNHsatRjnZOvfhqivIsruFawlqZ0atpGay7lqqykrgdRyKvKMcVDMm1sitXtY9jD1nB3Rd0uSO7tpLW65imUxyDv7H6isXTSbC9udF1LmFm2hvQ9VYfoasxv5FwrD7rVN4ktDfaet7D/wAfNqMN/tJ1/Tk/nXlVqfs536M+xw2I9tTU1ujBuoJLC8eGXqpxnsR61etJsgU+Nv7c0oY5vrZePWRPT6j/AD1rKtpdrVpCpfc3dtGtmdErblqGQYNRW8uQKsNyK6ExPUYrZHuK2bGbz4MH7y8GsLO1qtWc3kzg/wAJ4NOSujCpHmRfuErKuU61uTAMuR0rMuEqYu6OaMjEmWqUorTuE61QmFZVImlyi4qu4q1IKruK4aiEV3FQuKnaomFcc0SyuwqFhVhxULCuSaJZAwqJhU7ComFc0kSyJhUZFTNUbCueSIZGaYRUhpprGSJIzSU40lZtEjaXNFJWTQ0x1FJmlrJo0jIcDXe/DrxlNot5HBPIfIJ4JPSuAzTwcVlKN1Y66FZ05XR7t8QfCEXiSybxD4dQHUQu65t0H+vH94D+97d/r18mtbkrw2fcHtXV/DTxxLpN1HbXTkxE4BJrqviR4LTVbV/EnhqPfMRvu7aMf6z1dR6+o79evXqwmK5X7Ooa4igpr21H5o86XbKuVPNTQzNGdr8ise3m4DIfqPStKCZZBhuteo0ctOpcvNEky5XGaoT2xXtVhS0ZypyKtxypMuG4NCbidFoz0ZhNHiomSty4s+69KoSQFe1bxmmYzotGeUpu2rbJUbJWqZzuBCDipFekKUmKtMizRYjkxVmOb1rPBp6tirUioyaNaOT3qzHNisZJcVZjm9aTipHVTr2NyG4x3qa+t7HWIBDqluJsDCSg4kT6N/Q5FY0ctW4piK4q+EjUWqOyNSM1yy1RzOt+CL20Vp9KJ1C1HJCriVB7r3+oz7gVyP8AnFex2t0UYMrEH2NM1XR9K18M19EYLs9LqAAMT/tDo38/evHq4apS1WqOOtlyl71F/I8gorpPEHg7VNHR5wgvLFf+XmAEhR/tDqv48e9c2PaudST2PMnTlB8s1ZhRS0U7k2EopaKdwsJRS0UXCwUUUtFwsJRS0U7hYKKKKLhYKKKKLhYKWiii47BRRRRcBaKSlp3AKKKWlcYlLRRRcLBRRRTuAUUUtFxhRRRSAKKKKBi0UUUAFFFFAwoopaLgFFFFAWCiiii4xaKSloAKKKKAClpKKBi0UUUAFFFFAwpaSigBaKKKBhRRS0gsJS0UUXGFFFFFwClpKKAFooooGFFFLRcYUUUUAFFFLRcAoooouMKWjFGKLjsFFLijFK4WCiloouOwlLRS0XHYSilxS4ouOwmKWjFLRcdhKWiii47BS0UUDCloooGFLRR0pjCloooAKKKKYzAoro/EugLaKb/S98ums2OTloSegb29D/WucrprUJ0JuE1qfOhRRRWQwooopAFJS0UAJRRRSAKUUlFAh1FJS1SYC0tJRVpiHUoptOrWLEOpymmCnCuiEhEympkNVlNSqa7qUyGjYtyJrcoevUVVIwaLGXZIKsXabXDDo3Ne/CftaSl1RzvR2Il5Uiuq8E6iVdrCQ/eO+HP97uv4j9R71yinBqSKRoJ0kiYq6MGVh1BFXCbg1JGdSHOnFntmnSLKhQ/dccexqeNSytG/3l4rn9D1Bbu2huY8AScso/hbuP8APYiukcj5Jl+jV2z3uup4sk4yaMqePZJUbpuWtS+h3LuFZ6jBwa1jK6ud9CrdXKLx70K9xyKvaNc7SA4Bx8rKe4qORNrZFVz+4uFcfdbg1FamqkXE+jy3Gezmr7GVqdvJ4f17fbkiFj5kRH909vw6U7XLZCE1K0x9nnPzgf8ALN/T6H/Pauj1KzGsaK0SjN1B80R7kdx+NcxoN7GjSWV4M283yuPQ9jXmq/zR9HGSjLkfwy28mRWk/Y1qxSblrFvbaTT754HOcHKtj7y9jVu0nyMV0U53Kd4uzL0gpqNkYpQ25aiPytXQmSzb02fzIjG33l6UlwlZkExikV1/GtlyJIw69CM1L0ZxVY8sroxblOtZky1t3KVlXC9aU1dDTMyUVVcVfmWqcgriqICqwqJqnkFQtXFNAQMKhYVOwqJhXJNEsgYVE1TsKiNc00SQsKYwqVhUbVzyRLIjTTUjCmGsZIlkZFNqQ0wismiRppKdSVk0ISjNFJWbQJj6WmZpayaNYyJFYg5HBr1T4XePJNOuEs7xyyMcAk15SDUkblGDKSCOhFZSjzI7KFZ03dbHtXxO8CrcW8nibwtHuVsyXdrGM+5kUD9R+I715Vb3AkAI4PpXpXws8fvaypZXz5BOASetT/FLwBG0T+IvC8WYWy91axj7ncugHb1HbqOM47sHi7P2VQMVhrr21HY4C3uSOG5FXFAf5kODXOwXHQMfxrSt5ypGDXquJy06/RmxDOU+WQZqw0KTLlcZqjDMkow3Wp1DRnKnIrO1tjuhO67lee0K9qpyQkdq34pVkGH4NMnswwytXGpbcp0VLWJzzR1GUrVmtivaqrxEdq6Iyuc0qTRSKUmKtMlRlK0TMHTIqerYoK0m2qTJsyeOUirEc1UcU5WIp3LjJxNaOarkNwR3rCSSrEc2KzlBSOmnXsdRY6g8LAxuVP1qnq3hnRddDSBf7Ovm586BR5bH/aT+ox+NZ0U9XYbkjvXmYjAxnqtGdfNCsuWaucL4g8J6toamW5g86zzgXUB3xn6n+E+xxWDXt1hqckOdjkBhhgeQR6Ed6z9W8I6HritJbf8AEqvjzuiXMLn3T+H6r+RryalOpSfvK67nDVy5rWk7+R5DRW94i8J6xoGXvrbfa5wt1Ad8Tf8AAh0+hwawhUKSaujz5RcXaSsxMUUtLTuKw3FLS0U7isJiiloouFhKKXFGKLhYSilpaLhYbilxS0U7hYTFGKWii4WExRS0UXHYKKWii4WEopaKLhYSilxRRcLBRRS0XHYSiloouFhKWilouOwlFLRRcLCUUtFFwsFFFLRcdhKKWii4WEopaKLjsFFFGKLhYKKKWi4WCiiii47BRRS4ouAlFLijFFwsJS0YpcUrjsJRS0UXCwlLRS0XHYSiloxRcdhKMUtLRcLCUUtFFwsJS4paKLjsJiiloouOwYopcUYouOwlLiilpXCwlFLRRcdgopaKLjsFFFLQFhKWiloHYSloopjsFFLRigLBRS4ooGFFFLQMMUUUUwClpKKdguLRSUZpgLmjNJmjNAXFpM0maSi4rml4d1prR/LlxJC42ujjKsD1BHeovFHh9LeI6lpAL6c5+dM5NuT2PqvofwPOCcNSQeK6Lw7rb2cm1yGjYbWVuQwPUEd6+jjKnjIeyq79GeAcjRXWeKPDyRwNqujKWsCcyxA5NuT+pX0PboexPJ142IoTw8+SaAKKKKxGFFFFIApKWigBKKKKQgpaSimMdS02lFUmIdS02lq0xDqcDTKUGtoyEyQVIpqGnqa6qciWi1G2CK1oz59rj+IcisRDWjp8u18ete3gKyUuV7Mwmuoh4p3VfpUt3HskyOjcioVODXe1yy5WZnR+DNR+z3ptZGxFcEAEn7r9j+PT8favUtLmEsZik7jBrwsHa3H4V6h4Y1X7bZRz5/fIQko9+zfj/PNdNGXNFwZ52NpfbR18a5Von+8vFZtzGY5K1C4ZY7hPo1NvoRIm5fSrhLlepxUqnLK5ksu5arSRb4yp69quIMHBpsiYbPrXQmerQrcrI9HumhkXPVDg/Ssbxvpv2S/W/txiC5+Y4/hbuP6/nWnMvlTCQfdbrWxDDHq2lS6fOeWGUb0PY1w4mHJL2i2Pr8HiFiKXI9+hyUH/ABPNKEXH263GY/Vx3X/Pf8axoJCrc8diD2NKpn0fVCj5WSJsGtHXIUlVdUtB+6lOJ1H8DH+L6H+f1rnlem+ZbM9GFT20Lv4lv6d/kOt5cipX5rKt5SrYNaMb7lrqp1FJBe+g5Gxwa09Mn4ML/UVkvwakjkIKsp5FaXMpx5lY17lOtZVyla6yCeEOPxqjcpT3RxxdnZmLMtUZRWnOnWqMy1zVImlyi4qBqsyCoHFcNRDIGqFhU7VC1ck0IhaomFTNUbCuWSJIWqNhUzVG1YSRLImphFSGmMKwkiWMNMNSGmmsmhMjNFONNNZtEjaSnUlZtCEpaSis2hp2HCnA0wGlBrJo2jInhkaNw6EhhyCK9m+F3j8oyWV++T0GT1rxQGpoJnhkV42KsDkEVlKNztoV3TfkeyfFL4ep5MniDwzFutmy91axj7ncugHb1HbqOM48nilaLG7JX1r1/wCF3xBwUs75/m6DJ60nxS+H6LDJ4g8Mw77VgXurSMf6vuZEA7eq9uo4zjvwmMa/d1PvM8XhV/FpbHmME+cEGtO1uscN0rn4xgboW49KtQXHODwa9a1zip1XFnTKFlGVPNTRStFw3IrEt7gqcg1qW9yrjDVnKB6NOqpGhtjnX3qncWeOgyKlC45Q1Yim/hcVCbjsdSalpIw5bcjtUDRV0z26SDK4qhPZkdq2hVJnQ6ow2jphStKSAjtUDQ1vGaOaVGxSK0m2rTR0wpV3MXTIMU4EinlKTbTuTytDlkIqeOfFVcUdKQ4tx2NWG5x3q9BdkY5rn1cip45yOtZTpRkdVPENbnZ6fq8sAKq+UYYZG5Vh6Ed6z9W8IeH9eVpLcHSL487oFzCx907f8BI+lY0N1jvWhb3uO9eTiMuTfNHRnS/Z11aaOJ8ReDNb0FGmubb7RZDpd2x8yP8AE9V/4EBXOA56V7rpuszWxzFKwzwRng/Wq+qeGfDXiIM8sB0u+b/l4tAAhP8AtR9D+GDXmThUpfGrruv8jhq5dJa0nc8Sorstf+HWu6VG89rEuqWK8+fZ5YqP9pPvD8iPeuNz/wDqojJSV0efKLg7SVmLRRS1QhKWiikAUYoooGGKKWigLCUUtFFwsJRTqKLjsJijFLRii4WEopaXFFwsNpaXFGKLhYSilxRii47CUUuKXFFwsNpaXFGKLhYTFFLRii47CUUuKMUXCwlFOxRii4WEoxS0YouOwlGKWlouFhMUYpaKLjsJijFLS0XCw3FLS0UXCwlGKWii47CYpcUUtFwsJijFLRRcdhMUYpaKLhYTFLiilouFhKKWilcdgoopaB2EopcUYoCwlLS4ooCwlFLRTHYKMUtFAWEpaKKBhRRS4oAKKMUtAxKKWimAYoxRRQMWiiimAUtJRQAtFJRTsFxaKSinYLi0UUlAXHUlJmkzTFcdRTc0UrhcXNGaTNJSuIXNGaSii4FAGnKcGogacpr04ytqeCdP4c1ySymALZQ/KytyGB6gjvSeKPDsfkPq2ipmz6zwA5MB9R3Ke/boexrnVbBro/DmuS2Uy/Nx0IPQjuDXqQnDF0/Y1t+jDzRx9Fdl4p8OxtbPq+iJ/ov3ri3XnyD/AHh/sfy+lcbXi4jDzw8+Sf8Aw4076oKKKKwGFFFFABSUtJSEFFFFIApaSigB1LTaWrTAdmlptOrVMQ4U4UwU4VtCRLJVNTxPhgaqg1Khruo1LMiSN7/j4tP9peapd6dpk+1tp6GpbuPy5OOh5FfRqaq01UXzOfZ2Im5XPpWx4V1MadqSmVsW8vyS+w9fw6/nWOp7GkHytThPlfMiJxU04s910ecbmglOVYY61pwg/PE/Vf1rz3wXqpu7MQO37+2AUerJ2/Lp+Vd9FL5sKTr95flf6etdcrSXMup4VWm4ScWUbuLy5fY1GV3LWteRCaLcvpmstODg1cJcy8zajUuitJHvjKmm6dM0Ey9QQcGrUq4ORVW4TawcdD1q5RU48rPcwGKcJKxB490oXVtHqlsvzAbZQP0Nc54cv1ika2ugGt5hsdT0NeiaRNHcQNbT4Mcg2sDXm/ibSX0jVJIudmcofUV58VvSl0PplX5JKtDqQ6lZvpl+bdyWRhuhk/vp/iOhqS1m6A9a0LUpr2lfY5mCXcPzQOex/wAOxrBjd0kZZVKSxnbIh7EVzqToz5Wd00rKcNn/AFY2925aarbWqvbzZFTN7V3qV1chs0NPn8uTYx+Vv0q3cL1rFjbPH5Vr283nw8/eHBq4s5a0bPmRnXCVnTLWzcLWZOtKotCEzMlFVpBV2ZaqSCvPqIq5WaomqdhULVxzQELComqZqiauWSERNUbVK1RmueSJZG1MNSMKYaxkhEZppp5pprFokZTTTjSVm0IbTadSGs2hDaKWkqGhBSg0lJWbQ0x+acKjBpwNZtG0ZFi3meGRXjYqwOQRXuHwt+IR+Szvn+boMnrXhINWLWd7eVZImKupyCKylG520K3Lo9j2n4qfDoLHJ4i8JxboGzJdWUY+73LoB29V7dRxwPI4ZUmUZ617L8LviHwlpevl+nJ61H8UvhtHdxy+IPCceScyXNlGOvq8YHfuV/L0rswmNdP3KmxGKwifv0zyeNnTodwq5Bce9ZEU7JjzOVPRquxlX5B/EV7cJRmrxOCMnFm9a3ZGMmtOJ0lHvXKxuy+9X7a5I70pUr7HbSr9GdAu6PkcirCSK4w1Z1rdggBqvKFk5U81zSi1uehTqX2Ca0VuVqhNaEdq1EZo+vNTDZIOalVHE2tGRzUkGO1QtFXSzWYPK1QmtCO1bwrJmcqJiNHTDHWpJB7VA0NbqZhKiUClM2VdaP2qNo6rmMnSKpWkxirBSmFKLmbpkYYipY5iO9MKU0ik2JXiX4bojHOK0Le/I71gcinpIRWM6cZbm8K8o7ncabrMlu4aKVkYdwauanZeH/E6n+3dPX7S3/L5akRzZ9SQMN/wIGuDiuivetC21Ar3rzK+Xxk+ZbnQ506ytNFLXPhVqMStP4auotXtxz5X+quFH+4ThvwOfavPru3nsrl7e8glt50OHjlQoyn3B5Fe0WOrFGB3EH1BrdnvbHXLVbfX7K31KEDCmZf3if7rj5l/A1506dWjurr8TjqZcpa0mfOuaXNeu6z8KLK/VpvCmp+U/X7HfHj6LIB/MfjXmviDw5rHh6YR61p09rk4V2XKP/uuMqfwNKNSMtFuedUpVKL99GbmimA0ua0sQpDqWm5ozSsO46ikzS5pWKuhaKTNLmgYUtFFIAooxRQMWijFGKBhRRRQAtFFFAwooooAKKKWgYUUZozSAKKM0tAwpKWigAooooAMUUZooGFFLRRcAoooouAUUtFAwooooAKKKKACiijFABS0YoxQMKKMUuKYCUUuKXFACUZpaKBiUUtFACYpcUUUAGKKKKYC0UlLTsAUUUUWHcKWkop2AWikooELRSUU7BcWikophcXNFJmjNFguOpKbmjNMVx2aM02ilcLjs0maSii4C5opM0UrgLSUUUgFozSUUgFopKBTC5mU4GmZpa7kzwiQGpFbB4qEGnqa3jIDp/Deuy2M64fjoQe47in+KvDkUts+r6FH/o33ri2Xnyf9pf8AY/l9K5hWweK6Tw3rsthcKVcj1969OE4Yqn7Gt8n2FtqjjqK7bxX4cimtn1jQowLf71zbL/yx/wBpf9j/ANB+nTiq8XEYeeHnyT/4cpO+wlFFFYDCiiigApKWkpCCiiikAU6m0tNMB1GaSlq0wHClBpopc1rFiY8U9TUYpwrphIllqB9rA1tHFzagj7y1z6GtXTJ9rbT0Ne5l1dX5JbM56keozpTm5Galu4/LkyOh5FRLXc04txZmXtE1B9O1CG5jydhwy/3lPUV7Fol7HuR1O+3mXI9Cprw4cNXb+BNVznT5WwRl4ST+a/1/OumhNP3H1OLGUuaPMj1eIbJGhbkdVPqKz76Hypcjoans5vPtVI/10P5le9WrhBc225euM1abhLU8lS5JXMrG5agZNwKnvU68Ng0sqdxW600O+lU5WUrNzBPg9AcGtHxNpw1nRS6jNzByD/eFUriPo4+hrW0S62ld3IHDD1Fc+Ji9Kkd0fTYHEqpHkZ5PA8ljdhlyGU81q69bi9tV1azXMqLi4jA+8vr9R/L6Vp+PtF+xXxuYB+5l+bjtWP4fv/s1xsc/I3BzXPVgq0Lo9jA1rN0Kmz/BmZBKBhkOUPIrRhk3LVbXrAaTfB4h/oFycoR0jb0+lRQyFGwawoVmvdkdMk4ScZF88GrNrP5cgYdOhFVA25cihGweeldt9SGrqzNyYBlyOhFZdwuKs2U2R5Tde1JcJW3xI4n7krMyJlqlKK0plqjMtclWJdyk4qBqsyCoHFcM0O5Xao2qVqjauSaAiYVG1StUZrnkhEZFMNSGo2rCSJYxqYakNMNZSQhhpKcaaayaJGmkp1NqGgENJS0lQxCUlLRUNAJSikoqGhpjwaeDUQNOBrJxNYzLVtO8EqyRMVcHIINe2/DD4hEFLW9f5+nJ614WDU9tO8EqyRsVZTkEVlKNzvo1raPY95+J/wAO49Vhm1/wpGpuWzJc2SDib1dP9v1H8XUc9fD4yUyYt3B+aNuq16/8MviCUZLW9f5uAMnrW58R/h3B4njk1zwyY4dXxvkhBAS5/oH9+h7+ta0MRKk7EYnC3XPA8Qt7oN1q5GwbkGsmWJ1nkhljeC7iYrJE42kEdQRTop2Q9+PWvboYtVNGefrE3opCprStbsqRzWBb3QYYar0bA8g11WU0dFKo1sdRb3KuMNVnYDyhrmYJypGa1bW7x3rmqUbao9KlXvuaiuy8NUu1ZByKihmSQfNUvl91PFckk0dcZXK01mD0qjLakdq2lYjhhTjGrjtQqrjuVZM5mS3x2qB4a6SW0B6CqctoR2reNdMl00zCaKo2jrWkt/aoHgrZVDKVEzGjpjJV9oaiaOq5jF0ikUphWrrR1G0dHMZOmVMYpQxBqZkpjJRcjlaHx3DL3q9b6gykfN+tZZWk5FRKCluXGconX2WsEEZbn1Bwa6nTvEjmBrecx3Ns4w8E6h0YehB4NeVLIy9DVuC+dCOa4K+AhU6G8aylpI7XWPAPhDxCrSWYl0G+bkGD54CfdCeP+AkfSvO/Efwt8TaMjzwWq6rZLz59iTJge6feH5Y966ey1p0xlvzrptJ8RvCwaOVoz6q1ebUw1aj8LuvMxqYGjV1hoz55JwSDkEHBBGKXNfS+pQ+H/FKEeIdMtrmYjH2qP93OP+Br1+hzXD658GRMGm8Jaukw6i1vvkf6Bx8p/ELWSxCWk1Y86tgq1LzR5BmlzWn4g8Oa14cmEet6bc2ZJwrOuUb/AHWHyn8Cayc10JqSujj5rOzJM0uajzS5osVzD80uajzS5osVzEmaM0zNLmlyj5h+aXNR5pc0WK5h+aXNMzRmlYfMPzRTc0ZpWHzDqWmZpc0WHcdRTc0uaLDuLS03NGaLBcdRSZozSsO4tFJmlzRYLoXFFJmjNFh3FxRSUZosMdiikzRmiwXFopM0ZosFxaWm0UWC46ikoosO4tFJRmiwXFpc02inYLi5opKKLBcdRmkoosFxc0UlFOwXFopKKLBcXNFJmlzTsFwopM0ZosFxaWm0U7BcdRTaKLBcdmjNJRmgLi0UmaM07BcWim5ozQK47NGabmigLjs0maSigVxaKSii4C0UlFTcYtFJS0rgFFJS0XGFFFFAC0UlLQAUUU5VoGNAqRVpypUirRctRMClptLXWj58dTgaZS1omBKDUitg8VADT1Nbwl1A6jw3rsthcKQ5HY+9SeLPDkUtq+s6FGPs33rm2X/lgf7y/wCx/wCg/SuXRiORXS+GtdlsLhSrkdj6H2r04Thiqfsa3yYvNHG0V2vi3w3FLbPrOhR/6L965tl58g/3l/2P/QfpiuKrxcRh54efJP8A4cpO+qEooorAYUUUUAJRS0lIQUUUUgFpc02lppgOFLTaWtEwHZpwNMp1bRkSSKasQPtYEVVFPQ12UqnK7kSV0dD/AMfFqD/Eoqn0NGlz7W2noamu4/LkyOh5FfSKarU1UW/U5mrOxE3IzUtrM8E0csTFZEYMpHYiolNA+VsUKXUm3Q9k8NasLy2hvIsBjxIg7HuPpXVW7qkoVf8AVSjcn+FeK+DdW/s/UBFK2IJyFYk/dPY161p0nmxtbk/MDvjPoa7m1UhzfeeLiaPJJroS38HlTbh0ao1+ZcGtJsXdpyPnXgj0NZifK2DRCTas90Y059CMpglT0NQwMbe4wenQ1dlTIyKrzpvTcOo61qrSVn1PTwuIcWmjaubVNY0h7eQZkX7vvXkWqWUmn3jIwI2mvU9EujHIh98GqPjzRUnT7XCv3uTiuGN6c/ZvZ7H0XteaKqROR0+SHVNPewveUcYB7qexFcw0U1leSWN5/roz8jdnXsauws1pdYOQM1satZDXNNUxYGoQDdCw/jHda5sVScX7SO/6HvUav1ukmviX4mNby44NTk+lZNncecp3DbKvDKR0NX4ZM8Gro1VOJCZaikIIIPINae8SxBh+NY27BzVu0m2Ng/db9K6qc7MxrQ5ldBcJWfMta9wuazplqqiOeEjMlFV3q7MtVJBzXn1EaJlZqiYVOwqFq45oZC1RmpWqNq5pCIzTDUjUw1hJCYw0w08001k0IYabTjTTWTENNIacaaazaEJSGlpKhoQlJS0lS0ISilpKlgFKDSUVDQ0x4NPBqIU4Gs3E2hOxat5mhkDoSCDkEV7D8NPiC0DJaXz56BWJrxdTU8MrRuGQkEelZSid9Cvy6PY+lfHvgbTvHVj9v0947XWlX5Jx92XHRX9vRuo9xxXzzqNrd6bqMunavA1rfwttZXHB/ofYjg16T8OPH8llJHbXsmUzgEmvUPFfhXRviJoymXbFfIv+j3SDLR+x9Vz2/LFOEmnoPEYVSXPTPmBSVbBBVvSrUF0yYzyKk8TaHqXhXUm03XoGGOY5l5DL2ZT3H6jvWeJPLALkNGfuyDofr6V6uHxivyz0Z5bTizoLa7V/rV6J8cqa5lTjkGrttdsmA3Ir1U7mtOrbc6i3uivWta1u845rlre4WQcGrsMpHQ1nOkpHoU6x1kbpIOaf5ZHK9Kwra7I61q211kDBrgqUXE7YVEy0D6ihow1SI6uOad5ZHK1yu6NlIoy2oPQVTltD6VtfUUNGGpqq4lI5uS3I7VWeD2rppLUHtVOW09q1jXDlTOeeGoWjrcktT6VVkt/atVVIdIyWSo2jrTeD2qBoqtTMpUjPaOmGOr7R1GY6rnMnSKJSmlaumOo2jo5jN0ysMipo7h06Ggx00pQ2nuJJx2NK21WSMjJre0/xC6Y+cj6HFcZtNKrMOlc9TDU6m6NY1pLc9g07xYZIGt7kpPbuMPFKoZWHoQeDWVq/gLwV4iDPDBJo143IezP7vPvGeMf7uK88hvJI+hrWstckjxljXmVMscXzUnYU6dGtpJGZ4g+DfiOwVptHa31u1HObZtsoHvG3P4KWrzq7triyuHt72Ca2nQ4aKZCjL9QeRXv+leKXQj94wPs1dJNquleIbUW/iCxtdSixgeegLL/ut95fwNczlXo/Gro4KuWdaTPlbNLmve9a+Dvh7VFaXw1qc2mTnkW9z++iPsG+8Px3V5t4m+GXivw8ryXOmPd2i8/abI+cmPU45UfUCrhiqc9L2fmefUoVKXxI47NGabmlrcyTHZpc0yigdx+aXNMzRmgdyTNGaZmjNA+YkzS5qPNGaB8xJmjNMzRmiw+YkzRmmZozRYfMSZozTM0ZosPmJM0ZpmaM0rD5h+aKbmjNFh8w/NFMzS5osHMOzS0zNGaLD5h2aWmZpc0WHzDqXNMzRmiwcw/NGabmjNFh3HZozTc0ZosFx2aM03NGaLBcdmlzTM0ZosFx2aXNNop2C47NGabmilYdx1FNzRmgLjqM03NGaYXHUZpuaM0BcdmjNNzRmgVx2aM03NFAXHZpM0lFFwuLmjNJRSuFxaKKKLjClpKKVwFopKWlcYUUUUrjFopKKAFooooAKKKKBi0UUoFACU4DNOVKkVKBqLYxUqVUp6pUqpRc2jAjVKlVKkVKlVKVzeNM46lpKK7EfLC0opKKpMB1OBplLmrixEoNSoxByKrqakU10QkB1XhnXpbCdSH46EHoR6Gjxd4cie2fWdCj/wBD63FuvPkE9x/sH9OnTFcyjEHIrqPDOvS2M64bg8EHkEHqD6g16cZQxdP2NXfoxeaOJpK7Txh4biFu2s6Gn+gk5ngU5NuT3HfYfXt0PbPGV4lehPDz5JlLXVCUUUVgAUUUUDEopaSkIKKKKQC0tNpRTTAdSikpa1ixDgacppgpwNdEJCZYhcqwIrcUi5tf9oVzynFaemT7H2noa9rLsQoy5JbM56keo7oac3IzUt3HsfcOhqFTXotcr5WZD0Nel+DdYN7Zojt/pVvgE55YdjXmPRq0tE1B9Nv4rhMkA4ZfUdxW9CryS1MK9L2kfM96trgFkuF+5J8sg/ut603UYNkm9ejVj6NfRkod262uFGSPfvXRJ+8iaCQ5Zeh/vDsa3mnTldf0jw5pxd0UYzuXmo2XYx9DTsGOQqe1SSLuXNa7GlOdmU1Hkz8fdbmumsyuoae9vJ17fWuedN6EdxyKt6RcmGZcnHODWOJpucbrdHu4LEW92XU4XxXpLW1y+FIAP5Vm6PdFJAhOGB+U16v4r01by2+0Io+Yc49a8l1O0a0uSV4Gazi1Whc9fBYl4erZkfirTyD/AGvZLyTi5jHr/e/x/P1rNgmEqB1NdVpl2HjywDjG2RDyGFcrrVkdF1ANFk2M/MTHt6qfcV5c08PO/Rnv1opr2sNmW0bcKkQ44qpG44ZT8pqfORxXXGd9TC9zUtpfMj2t95f1qC4SoIZCrBh1HWrsmJE3DvXZCXOrHHVjySutjJmWqUq1pTriqUy1zVYjiyk4qBxVlxUDiuCaKuQNUTVM1RNXLJDIzTTTzTDXPIQw0w08001kyRhppp5pprNgMNJTjTazaENNJTjTahiEoooqWISkpaKhgJSUtJSAWlBptFS0NMkBp6mogacDWbiawnYtQyFGBBwa9M+Hnj2fS5o4bly0OcZJ6V5YpqeGQqwIrKUTvoV3F+R9dX1jovj7w+ba/RZVYbkcY3xt/eU9j/PvXzf478C6r4L1IxSfvrOU4hmC/JKPQj+Fsdvy4rU8C+NbnRrhFZy0OeQTX0Hpeo6R4y0R7W+jiubaZcOj/wA/UEeoqk1LR7m1fDwqrnifINvJ8xWIFXB5gY8j/dP9KtxTLJ938fUfWu++KPwwuPDkzXKb7jSnb91eL96HPRZMfkG6H2PFeaTiW1lC3uR2S4Qc/wDAvWuqhi50Xyy1R5dSk4a9P6+41Y3KnKnFaFtekcP+dYcVwUKibHP3XH3W+hq2jg9K9qjWjVV4kwk4s6SC4DY5zV+CYj7prlIZGQ/Ka0be86BuK1cLndTrrqdXbXnTdWrb3IIGDXIw3Gfer8FwV+6a5amGUtjuhUudWrK/Wl8v+7WLbXvTdWnBcg9686pRlE3UifB7ikKButSo6v1p2wHpXM00WmU5LYHpVOW09q18EUmwHqKSm0Wmc9Ja+1VZLb2rp3twelVpbT2rSNbuVdM5l4PaoGhxXRSWvtVSS29q1VYORMxGiqNoq1nt8dqhaH2rRVDN0zLaOmNFWi0PtUZi9qpTM3SM4xUxo60WiqNovaqUzN0jPKU3aRV5oqjaKq5iHTK6OydDVu31GWIj5j+dQmKmGOk1GW4lzROl0/xJNERl667R/GksWMTOv/Aq8q2kU5JXQ8GuOtgaVXoXz3+JHr+p2vhbxYrHXdKtZbhv+XmEeVNn13LjP45rhtc+CMU+ZfCmtI4PItr8bT+EijB/IfWsa21SaIj5jW/pviieIj94fzrz5YGtR/hS0OephKNXXZnl3iTwZ4i8NknWdJuYIh/y3C74j/wNcr+tc+DX1FpPjaQLtaY7SMFTyDUeqeG/BXidWa/0qG2uW/5eLE+Q2fUgfKT9RWX1ipT0qx+44KmWzjrB3PmGlr2bW/gdM26XwxrUF0nUQXo8qT6BhlSf++a838Q+DvEXh3J1nSLu2jHHnbN8X/fa5X9a1p4mnU+F6nFOlOHxIwaWmjnpS1tczFzRSUUXGOzRmkoouMdmjNNzS0ALmlzTaWmMXNLmm0tFxi5ozSUUXAdRmm0tFxi5pc02ii4XHZpc02ii47js0ZptLRcLi5ozSUUXHcdmjNNpaLgLmjNJRRcdxc0uabRRcLjs0ZptFFwuOzRmkopXGLmjNJRRcBc0UUUXGFLSUUrgLRRRRcYUUUUXAWiiilcdgoopaLjsFFFFK4BRRRQMWiiigYUUUUgCiiigAopcU5UJpgNpQuakVKlVKVylFshVKlVKlVKkVKLmsaZEqVKqVKsdSrHSubRpkSx1MsdSqlSKlK5vGmRqlSKlSBaUD0oubqFjz+lpKK7D4oWlptLVALSikpapALTgaYKUVomImU1LG5U5FVwaepreE7aoDrfDOvSWUwG4FGG1lbkMDwQR3BFQ+L/DcccB1fREJ09j++hBybZj+pQ9j26HsTzsblTkV1XhnXZLKXBIaNhtdGGVYHggjuCK9OLhjKfsqu/Ri80cNSV2PjLw3HbxHV9FQnTJD+8iBybZj29Sp7H8Dzgnj68OvQnQm4TWpSd9UJRRRWIBQaKKQxKKWkpCCiiigBadTKdVJgOpRTaUVrFiJBU0T7WBquKeprqpzs7kNHQwsLm2x/EKqfdNQ6bPskAPQ1dvI8EOvQ19LTq+3pKa3RzNWdiFuRSoaapo6NTT6knbeCNV5OnztwfmiJ7HuP8APvXp+mXLTwKv/LxB0/2l7ivAoJWikSSNirqcgjtXqnhrVvtdtDdRkCZOHA9f8K9Gi/aw5Oq2PNxVH7S6nZ3iiWNZ4+45qKFsjFTW8qOAy/6mbt/db0qCRDDMV/KlB6crPLd4uwki7WyPrULjYwZeh61cYblyKgI6g9DWildHZRqtHQ6POLq1MEh5PTPY1xni7R9ruyr+FbGmTm3uACcc1varbJfWfmqBno31rif7mrfoz241PaQUlujxKItaXPt3rYltoNSsWs7g/uZuUfvG/YineItNMEzEDis7TZ8HypO/SrxNKNSB9HlWNU17OezOVjWbTb6WwvRtdG2+x9D9K0EbBwenat7xJpZ1exEkS51C3X5SOsien1HauRsLnzF8t+JF45ryKMnSl7KXyOurTdKdunQ1A21sirltLj5T0PSs5GyOetSxtg4NehCbi7oynFSVmXbhKzplrSjfzEwfvDrVW4TmuiaUldHErxfKzLlWqzir0y1UkFefViaplZxULVYcVCwrimh3IWphqRqjaueQDDTTTjTTWTENNNNONNNZMQ2kNOppqGIbSGnGm1DASkpaSoYhKSnUlSxCUlLRUsBKKKKQBThTaKloaZIDT1NRU5TUOJrGZaikKkV13hHxRdaNdI8Uh2Z5XPBrilNTxybTWTj1R30K7iz698G+L7DxHppguRHIki7JIpAGBB4IIPUV5v8AFD4Uvp8cupeHImutJbLS2mNzwe692X9R7jp5Z4e1y40y5SWCQqwPr1r6K+HXxBg1KFYbhws2MEE9aqMlJcsjqnBTXPD5o+WriyltVZrL99bty8Lc/l/9ao7WbdzblnA+9EeXX6eor6b+JPwug1lJdY8KqkN8cvNajCpMe5XsrfofY8n541TSd1xLHNG9rfRNtbIKsrDsR6/rVRlOjLmizz54dSV6f3f5EUM6yKCpBqykmOtYsjyQTbL3MUx4E6jKv/vDv9etXYZyGCSgBiMgg5DD1B717GGx8anuy0Zy6xdma8MpX7pyK0Le76Z4rDRu6mrEcuevX1r000zaFVxOlhuc4zV+3uSPut+FctFKy9DxV6G69eKmVJSO6niF1Ort73puOK0obrPeuRhufXmr0Fxj7rfhXBVwSeqOyNRM6tJA3WpNoPSsC3vSPvf/AFq0YLsEda8yrhpQ3NkXdpFG3PWkjmDVMMNXJJNDuV2hBqvJa5rQ20banmaGpGLJae1VZLT2rozEDUT2wPSqVVotTOYktfaq725rppLT2qrJae1axrF3TOeaH2qJofUVuva+1QPbVoqocqMVoaY0XtWq8GO1RNB7VaqEuBltD7VG0VajQ0ww1SqEOmZTRVG0VarQ+1RNDVKoZukZZipmwitNofaomhquch0iok0kfRjV611eeE8OR9DVdoajaKhqMtybSidZpvi2eEjLn8Diuw0nx04Xa03ykYKnoa8fMZFOSSRDwxrirYClU6A3f4keuajofgrxMpbUtGto52/5eLM+Q+fU7flJ+oNcfq/wOtrjc/hnXkIP3YNQTaR/20Tg/wDfIrn7bVbiA8MR9DW7p/iyeIjLn88VxSwNal/Ckc9TCUamtrHB698M/FeiKz3ejXDwLyZ7bE8ePUlM4/HFciYWBI7jqK+l9J8dSxYxMy/Q1p3t74b8SoRr+lWN47cGUptl/wC+1w361n7WtT0qR+45J5c94s+UijDqDSV9Eap8JPDOpZfQ9Wu9OkP/ACznUXEf0B4YfiTXGax8G/E1mC9nBbarEOd1nMN2P9xsNn6Zq44qm9G7epyywk47nlVFbOp6JeaZcGDUbO4s5v8AnncRGNvyIqi1ow6DNbqaZl7GXQqUtTNAw7GmGJh2p8xPJJdBlLS7CO1Jii4rBRRS07jCiiikAtFJS07gFFFFFx2FooopXCwUtJS07jCiiilcLBS0UUXGFFFFFx2ClooouFgoopaLjsJS0UUrjsFFLRRcLBRRRQOwUtJS0AFFFFIYUUUUALRSUtABRSUtAwoopQDQAlLShTThHQFmMoxUyx1IsdFylBsrhCaesdWFjqRYqVy1TK6x1IsdWFiqRYqVzWNIrrHUix1ZWKpFipXNo0iusdSrHU6x1IqUrm0aRCsdSKlShaXHpSubKAwJTqnt7aWdgsaE/QV0uleFpJMSXfyJ71Si2aJWOatrSW4cLGhP4V1ek+GAm2W+O1euPWtqP7Dpce2BFZx/Eay7/VmkzzgVorIpJs8GooorpPhApaSimAtLSUU0AtLSUVSYh1PBplLWkZASqamikKtkGqympFNdEJ21QHYeGtda0fZJh4XGx43GVZT1BHcGqPjDw0lmn9qaOrPpUrYZc7jbsf4T6j0P4HnrhwyFGyK6zw3rhtmMc4WW3kGySOQZV1PUEV6XuYyn7Opo1sxbO6OCpK6vxj4bGn41HSw0mkzNgZO4wMf4GP8AI9/qDXK14VajOjNwmtSlrqhKKKKyAKKKKQxKKDRSEFLSUUgHUoptKK0TAeKcDTBSg1tGQmTxtggity0kFxb7T1Fc+DV3T5zFKPQ162AxPs52ezMKkbossCjEHtSnkVYvYwyiRO/WqqmvWkuWVjEkQ1veF9UOnX43n9xJ8r+3vXPdGqdDWtKo4u6M5xUlZnt+k3Kq/lO2YZcYOeh7GtqUGaA7v9bFwfceteZeD9U+0232SZv3kY+Uk9RXoGm3ZliBPMsYww/vLXo1EpJVInj16T1XUswt2pZkprKFfK/cPKmplO5eai/VHLCVmVWB4YdR1rotDug6+W/RuDWC67Wz+dS2UvkzYzwamtBVIWPTwtfldmSeJtMD7wRXmWpWrW0546GvbZVF9ZZ/5aIMfUVwPiTTclnA+tZYafMuSR6NOs6FS62ZgabdGRVYHEqd65/xhpPlSDVrFcRSN++UfwN6/Q1oqGtbjI9ea2YXjkjIkUSW8o2yIe4rlxuF5ldbn2mGrQxlLllucFbTCWMOvUdRVkHIyKrazYSaFqhTJa2k+aJ+zLUkbDAZfuN+lctCtzq0t0c7Ti3GW6LsMhBBHUdferMoDrlaz1ba2RVuCTHB+6eld9GfRnPXhdcy3Kc6YqlIta9wlZ0y0q0DGE7lFhUDirUgxVdxXnVImlyu1RtUzComFckkMiam09qYawkIaabTjSVmwGmm04001DEIaSlpKhiEptONJUMBtFFFQxCUUUUgEooopCCiiikAClzTaWlYaZIpqRTUANPU1LRrGZajfBra0jVJbOZHjcqwOQQa55WqaNyDxWUoXO+jXcWfSfw5+I4cR298/wA/QMT1rrvHHgbSPHdn9qgKW2rKmI7lB970Vx3Hv1Hb0PylYXrwurKxBFexfDr4hvaMkF5IWj6Ak9KIVLe7I7JQVVc0NGed+KfD1/oF8+m6/aeXJ1UnlZF6blbuPf8APBrlbixms0YwD7RadWibkr7j/wCtX2pfWWi+OND+yanEk8L/ADI4OHjb+8p7Ef8A1jkV89eP/h9qng26Mjg3OlM2IrtBwM9FYfwt+h7e1TpW1iczjCs+SekjzC3uMrviZpY+4/jT6jv9avQzrIoKkEHoQafeaWlw3nW7eRcjkOvRvqP8/jWWzPDcGO4At7nrk/6uX/D610YfHype7PVHHVw86L95af19xtRuV6H8KtRyg8dD7msaC4+fY6ssg6qev/1xVyOUNivdpYiNRc0WSn2NeORl/wAKtQ3Hvj8ayYnIHynI9DVmNw3Tg+ldKakbwquJuQ3XrzV2GcfwnBrnFcr06VZiuOmTj8amdJM7KeITOpgvGXr09RWhb3obuPwrlIbojvV2KcHuQa8+rgoy6HZGomdZFOCOuasKwauXhumXvn6VoW99n/61eXWwMo7Gis9jbxmjFVIbkN0OatJKDXnTg4vUBxQGmPADUykGnAVndoLmfJa1WktPatrGaGiBo9o0UpnOPa+1V3tfaule2BqvJaZ7VarFqZzT259KhaD2ropLX2qu9r7VqqpSaMFofao2h9q2ntqge39q0VQZkNDUTQVrND7VG0OO1UqguVGQ0HtUTQe1bDQ1E0NWqgnBGO0NRNDWy0FRNBVKoZumY7Q1GYiK12gqFoKtVCHTM0b16Eip4b6eLoxqZoPaomhp+7LcnlaNSy8Rzw4y7fnXS6b4zmjx+9P51wLQ0zYR0zXPUwtKoS79Ue12/jWO8t/s9+sV1Aw5inUOp/A8VQvfCvgXW8s2nHT5m/5aWMpjH/fByv6V5NHPNH91jV631q4hP3j+dccsucdabsZulTlujp9Q+Dcc2W0LX7eXPSK8iMZ/76XIP5CuR1f4ZeJ9NDNLo008Q/5aWjCcfkpJH4iugsfFk0ZGXP54rp9N8cPHjE7KfrWMqeIp76mTwy+yzwmawMcjRyI0cgOCrqQR+BqJrE+lfTLeKbHVohFq1taX8fTbcRLJj8xxWXdeEPBOqDMdvPp0h/itZjtz/utkflio9u4/FFoyeG7o+dGsvao2sz6Gvcr34SiTLaRrltP6JdRGI/mu4foK5rUvhv4jsgWbSZJ4x/HauswP4Kc/pWkcRF7MzeGizy9rRhTDbNXVXOnPbymO4jkhkHVJFKn8jUTWJ9K0VQl4LscwYHHammNh2rpWsv8AZqJrL2p+0IeDZz20jsaTB9K3msvaozZe1P2iIeFkYtFa5svamGy9qfOiXh5GXS1oGy9qabM+lHMifYyKNLVs2hpv2U0+ZC9nLsVqKsfZmpPs7UXQckuxDRUvkNR5LUXDlZFRUnktR5TUXDlYyin+U1HlNQFmMpad5TUvlNQOzGUU/wApqXympDsyOipPJNL5Jp3DlZHRUvkmlEBpXHyshoqwIKUQe1Fw5GVqXFWxBThB7UXK9myltNLsNXhBTlg9qXMNUmURGacIqvrBThDRzFqiURFT1i9qvLBUiwUuYtUSgIqkWKrwhp6w0uY0VEorFUixVdENPWGlzGqolJYqkWKrgip4jpXNFSKixVKsVWAlLtApXNVSIRHTglS49KlhtZZjhEY/QU1ctQK+AKXHpW/Y+GrqfBcbF9627fQ7CzAa4cOw7VSix6HIWmn3FywEcbH8K6PT/C2MPeuFX0rTk1S3tl220arj2rJu9WkkzliPxq0kVZm4slhpybbeMFh3rOvdYkkzhsCsCe9znmqM10T3qkmxNxiaVzfE5yazpronvVKScmqzy+9axgYzr9jh6KKK0PiwooooAKWkopgLS0lFNAOpabS1SAdTlNMpQa0jIRMpqeGQocg1VU09TXRCdndAdp4c1sQhoLpVntZV2SxPyrr6H/PHWsbxh4c/sp1vdP3y6TO2I3PJjbr5b+/oe459QMyGUowwa7Dw5rMaRvaX8a3FjONksLnhh/QjqD2Nek1DG0+Seklsxbao88orovGHh1tFuEmtWafS7gk28x6j1RsdGH69R7c7XhVaUqUnCa1RW+qEooorIYUlLRSYCUUUUhBSikooGOpwpgpwNaRYmPBp6HBqKnA10QkS0b2nzCaExt1qGVDHIRVG0mMUgIrXuFE0QkX0r6LD1fb0vNHNJWZW6inRtUSn1pw4arUrakNGjp909pcxzRHDKc/WvUdH1IOsN1CcgjJH8wa8jQ10vhTU/s8/2eU/u5Dxnsa9LCVkvclszkxFO6uj2Ndrxgx8xv8AMh9PUUkbYNZGiXYB+zSNhHOUb+61a7g5JIwQcMPetpRcJcrPJrU+V8yJZFyKgx27jkVPE2Rg0yRcH6Uk+hMJWNfRbvDLu+jCn67YqdzAZRuayLeTypQ3Y9a6i2YXln5TfeHQ1x1l7OfOtj1qcvbQt1PKNd08xSHA4rN0+YxyeVJ0NehaxYCVHjYfMvSuB1G1aGTp0rrTVWB6mVY50p2ZZv8AT49WsWsZyA/3oJD/AAt/ga8+US2F3JZ3ilWQ7SD2rv7OfzowG+8tUPFWlf2pZm7gX/TYB84A5df8RXh4qjKlP2sPmfYVYLEQVSG6/FHOK3Y/nUsTYOD0/lWdYz718t/9YvAz39quqc1tSqKa5kcG6NBG3rg9RVS4jp0Tnj1H61O4EiZFd0Zc8bM4qsPZyutjHlWqritK4SqMi1xVoWY4yuVHFRMKsOKhYVwTRaZA1MNSsKiauaSAaaaacaaayYDTTadTTWbASkpTSVLEJSGlpKhiEpKWkqWAlFLSVLEJRRRSAKSiikAUtJRSAWlFJRSGmPBqVWqAGnqaTRrGRajfFX7S5aNgQcVlK1TRvWcoJnbRrOLPWvAnjq50qVEeQtDnlSa+hvDniHTfEWmtBcCKeCZdkkUgDBgeoINfFdvOUIINdr4S8VXGl3CMkh255GahSlTfkd0owxKs9GekfEz4Qz6WJdV8JxyXWnfektB80kI/2e7L+o9+o8cmhhu4TFOgdD69vpX1T4B8dwajCkckg3H1NZ/xK+FNl4lWbVPDnlWerN87x9Irg98/3WPr0Pf1Gjip6oyVeVJ+yxK07/5nyTe2E1iucNc2a8gg4ki+h/z+FJBcfu/NLebDn/WqPmX2cf1rrdSsbzSb+Wy1K2ktLyJtrxSLgg/57jg9qxLrSFeQz2DC3uPQfdb2I/yPaphOdJ3iRWwDS56Oq7f5DIZyArDlW6MDkH6GrkcoYc4IrBDNBcNFIos7k8lH5il/wq5BOpl8oq0Nx/zzY9foe9ethsepe7PQ4U777m5HIR0O4ehPP51MjBvu9e47j8KyopSDyOfTpVqOUPjJ5HQ9xXrQrF6mgrFfpViOcjoT9M1RSUj73zD1HX/69SqQwyh4/l/hXSlGexpGtKO5qw3RGM1diuA3U4NYCsR1qZJSO9ZTw9zsp4lPc6SK4Yd936Gr0F8eOc+x4NcvDdEd/wAKux3Ibhq4K2EUt0dcaiZ1UN4D1OPrV2OfPeuTimI+62fY1biuyuOSv8q8qtly+yaXTOpVwaeCDWFDfEY3DP0q9Ddq3Rua8yrhp090FjSFLtzVeOcGp1ZWrlaaEI0INQPbA1cX2p1TdoLsyZLWq8lr7VvFAajaEGqVRlKZzr2vtVd7auke2BqvJa+1aKqWpnOvb+1QtD7VvyW3tVd7b2rRVClIw2hqNoa2Xt/aoHgq1MdzJaH2qJoa1mhqJofarUxmS0HtUTQVrtF7VG0PtVKoKxjNB7VE0HtWy0NRND7VaqEuBitBUTQVtNBULQe1aKoZumYzQkU3Dr0JrVaCoWhqudMzdMqR3c0Z4Y1et9cuIv4j+dVmgqJofak4wluibSR09n4smjIy5H410Nh42lTH74j8a8zaIim4dehNc88JTmJvuj2yPxnFeReVeiK5jPVJlDg/gaqz6d4Q1PJk02K3kP8AFbMYv0B2/pXkCXMydGNW4dWmj7muaWX2+BiSiehXHw90e4ydO1eeH0WeMSD8wRWPd/DfVY8m1ksbxewSXY35MAP1rGtvEcyH75/Otez8WSrj96w/4FWUsNWj1H6Mxb3wjrFnk3Gk3YUdWRPMH5rmsaSzCNtdWRv7rDB/WvTrTxlKuP3361qDxdFcpsu44p19JVDj9azaqR3Q7eR40bIHpTGsv9mvYXTwxfczaVbKT3hzH/6CRVaTwt4auebe5vbY+gkVx+oz+tTztbodo9UeSGy9qY1l7V6nN4Bibmz1qJvQTQlf1BP8qz5/AWrp/qfsdyP+mc4B/wDHsU/aIXLTZ5y1l7VGbP2rt7nwtrFv/rdKuceqLvH/AI7msqezeA4nhliP+2hX+dUph7CL2ObNn7U02ftXQ+Sh6Uhtgegp87F9WRzps/ak+x+1dEbUelNNqPSn7RieGRzptPak+ye1dCbUelNNqPSn7Qn6qjn/ALJ7Un2X2roDa+1J9l9qPaC+qowPsvtR9l9q3vsvtSfZvaj2gvqphfZvaj7L7VufZvaj7N7Ue0D6sYf2Y0v2Y1t/Zx6UfZ/anzh9WMX7N7Uv2b2rZ+z/AOcUfZ/ajnH9WMcW3tThbVr+RR5HtS5x/VzJFvThb1q+R7UeQKOYfsDMFvThb1peTR5NHMV7AzxB7U4QVf8AKFL5dFxqiiiIKcIfarmwUYFFylSRWEVKIhVjbnoKlS2mk+5Gx/CnqVyIqeXS7K1YdFvJekZH1q9F4ak6zyqo+tHKw0OcwKUKTwqk/hXWx6Np0GDNNvPoKmEum2w/dQhiO5qlEDlrfTbqc/JE35Vq2vhidsGdgg9zWhLrm0YiCqPYVm3GryP1c/nVKKA1YdH0215mk8w+gqZtRs7YYt4lGO+K5WW+ZurH86qvdmrUWJuK3OmutblfocCsqfUGbJZifxrGe5J71XecnvVqBm6yWxpy3h9aqyXJPeqLTVC0taKBjKuy289QPLVdpKjZ60UTnlVJmkqJnqNnqMtVpGEqhzdFFFQfPiUUtJQAtFFFAC0UlFADqKSlqkwFpabS1SYDhT1NR0ua0jIRMpqzbzFG4NU1NPU11U6jTugO60DV4JbaTT9UjFxYTgCSMnH0IPYjsf6ZFct4q0CXQ7xQrGaxmy1vcAY3r6H0YZ5H07EEwW8xRhzXZ6HqVte2b6ZrCGaym7ZwyN2dT2Iz/MHg13zhDGw5ZaSWz/QW2qPN6StrxPoNxoN/5Mp823kG+3uFGFlT19j6jsfwJxq8KpTlTk4SVmihKKWkrMApKWkpAFFFFSAUtJRTTAeDThUYpwNaxkBIprX0u43Axt3rGFTQyFHBHrXo4TEOjNSMpxujUuI/LkPpTM5FWiRc24YdQKpA4Ne1NJO62Zg0So1WI2wQRVTODU0bVVOfQiSPRPDmpfbbVVc/vo+D7+hrvdNuvtlvluZkGHHqPWvEdIvWsrpJV6dGHqK9K0rUPKkhuYTlcZ9iK9mnL6xT/vI86tSW3Q6xTtap25GagbZJEk0JzFJ0/wBk+lOhfPHes91c8uUXCVmJjHFaej3RjkUHscGs+QUiN5cgbp60pxU42OrD1eWR0ms24eNbiMdetcZrunh18xB16+1dxpM63EBhkwQwxWXf2nlyPC/3W4BrjoVHTlyPp+R21bwkqkTy1ka2nyOnetGCUqySp1HUetWtasDHI3FZFq5jk8tvwrrrU1UjdH1mT4/mXK2YHjHRxbTDUbFcW8pywA+43pWXazeauf4gOR616GojeN4Z1328o2uv9a8+1zTpdE1IryYG5jfsRXz7Tw1S3RnrYqjb97DZ7+ROp7irET4+h61ThcOgZenp6VNGcH2NejTnrdHDOKkrMluEz0rNnStVTuXafwqtcR10zipxujg1hLlZkSDFQOKuzJiqrivLqwszZO5WaomFTsKiYVxTRVyE001IwqM1zyQDTTTTqaazYCUlKaQ1DEJSUtJUsBKSlpKliCkpaSoASiiikAlFFFAgooopAFLSUUhi0oNNpaBkimpFbFQZp4NKxpGVi0jVbhl2ng1nK1TRvUuJ2Uqtjr/D+uz6fMjI5AB7GvoL4d/EZJ40gu5AT0BJr5Zhlx0rY0vUZLWVXjYgiseVxd4npKUK8OSofY3izwrofjzS1jv0AnVf3F1FgSRfj3H+yePx5r5p8a+DNW8Gaj9n1SPfbuf3F3GD5cw9vQ+qnke4wa7j4e/ER4tkNzJkdOTXt9tc6T4r0h7LUYobq1mGGjkGR9fYjsRyK0UlJWOX99gXp70D4zurWC8h8q6jDr2PQj6HtXPahpdxZRHAN7YjnB+/EP8AP4fSvdPid8J7/wALmXUNEWW/0XlmAGZbYf7Q7r/tD8fU+ZRydCp+hFQ4nY6NDHQ54PX+tzlLe6dIt4JurYDk/wDLRPr61pwTR3EfmRMGXuw/h+o7VPe6Sk8hms2FtddSVHyv9R/Ufkaw5FeC72zA2F91Dj7kn9K3o4qpS03R5tWjUw7tNaf1/VmbqSMn3vmFWVYN8yMQfXNYcF+qyCG9X7PP2YH5G+npWmMqQcYPt3r2aOKjUV4slNSWhoJNjiQfiP8AD/CpRzgqeO1UI5c+h/pUy8cocZ/WvQp4q2ktQ9n1iWwfXg1KsjLVVJgeHwp9e3/1qlziutclVXiONWUHqXobkjvV2K645rFDA+1PWRl/+tXNUw3VHZDEdzoIph/C2PpyKsrckY3DI/vLXPRXGO+KuRXXrXFOjbc641EzoYL1sZVww96vQ34/jyvuen51zKyqx56+vQ1YjmdehDj0PBrgrYGnPpY0udZFdg4wcirUc4PWuRiuVzwxjb06VeivXTgjcP8AZ/wry62XTj8OoaM6dXB708HNYNvfqxwGwfTvV6K7zXnToyi7MTiaOM0hQGoY51bvUyyA1i00IjaEGoXts1dyDRjNLmaBNmVJbVXkt/attkGOlRNEDVqbKUjBe39qga39q33t81A9vWiqFqZgvB7VC0Nbklv7VA8HtVqoUpGK0PtUTRVsPb1A8HtWimVcyWiqNofatRoaiaH2qlMDKaGomh9a1mi9qiaKrUwsZLQe1QtB7VrtD7VE0NUpkuKMdoaiaGthoahaGqVQhwMhoaiaGtdoahaGrVQh0zKaKmbWXoTWm0NRNFVc5m6ZREki9CamS9lTuae0VRtFReL3IcWizHq0i9/1q5Drsq/xn86xmiqNozUunBhzSR1cHiGQY/eEfjWjB4mlGP3p/OuB2sKUO471nLDwY/adz0+38WTLjEzD8a0YfGUxGHlDjuG5ryFbiRe5qRb6QdzWLwkRc8Xuj1qTXNOuv+PrTrGU+phGfzquyeGp/wDWaYiE94pGX+teZrqUg6k1NHqrjvWbwnYpSj0Z6A+jeG5v9XLewn2kDD9RULeFdMf/AFGryr/10hB/ka4xNWbu1Tpqzf3v1qXh5ItS8zpn8HMf9Tqto/8AvKV/xqvJ4P1FfuSWUn0mx/MVjprDD+P9anj1yQdJD+dT7GZXM+5ZfwrrC/8ALqj/AO7KpqtJoGqx/e0+b8AD/WrCeIZ16St/31U8fia5HSZvzpeykPmZjvpl8n3rG4H/AAA1C1rcL962mH1Q10i+Kbn/AJ7Gnr4quO7qfqBS9nLsPmZyhicdYpB/wE00oR1Vh+Fdf/wlMp+8Ij9VFH/CS5+9DAf+A0+SXYfMcfj2P5UmPY/lXYf8JHGettb/APfNJ/wkMJ62dv8A980cj7BzHH4HoaMexrr/AO34P+fOD8qafEEPazg/KjkfYOY5Lb/sn8qXY3ZGP4V1R8QxjpbQj8KYfEf92GIf8Bp8jDmOZ8mU9In/AO+aetpct923kP8AwGugPiOTssY/4DUTeI5+zAfQU+RhzGQul3r9LaT8qmXQr9v+WOPqatv4gnP/AC0NV31udv8Alqfzp8jFzDl8OXh+8UX8amXw5j/W3SD8aoPq0rdZD+dV31Fj1c/nVKmxcyNxdFsI/wDW3WfpT1tdIh67nrmmvif4jULXp9apUyeZdzrftmnQ/wCqtlP1pj62qD93Gi/hXINdn1qJro+tV7NkOpFHVTa5K38ePpxVGXVJG6ufzrn2uT61G1wfWqVMl10tjakvmPVv1qs94T3rKac+tMM1WqZk8QaLXR9aha4JqgZaaZKpQMpV2W2nPrUbTe9VS9NL1aiZOqyw0uaY0lQF6aWqrGbqErPTS9R5NJ1p2M3McWppajFLtpk3Y3rRin4oxTuFjmaKKKzPECiiigAooooAKKKKACiiimAtLSUtO4C5pRTaUVSYDs09TUYpwNaRlYRMpq3a3BjYc1QU1IrV106jTugO+0u/tdV05tL1hS9s5yjr9+F+zL/UdCOPQjifEOjXGh6g1tc4ZSN8Uq/dlQ9GH+eCCD0qW0uDGwwa7KwuLPXdN/svWCQmcwTgZaB/Ueo6ZXuPcAjsq0o4yGmk1/Vg21PNKStHW9KutG1CSzvVAkXlWU5V1PRlPcH/ADzWfXhyi4txluhiUUUVACUUtJSYBRRRUgFOBptLVJgPBpwqMGnCtoSEzT0242NsPQ1Zuo9rbh0NY6MQwIrZtpBcQYPWvdwVb2sPZS3WxjOPUgByKchqNgUYg07NbJ2Zk0Wo2rqvCupbW+yyn5T9wnt7VyEbVahkKMGU4IORXoYatySTRz1IXVj2jw9fLHIbWc/uZeh/umtdlaKUq3UfrXnui34vbVWziReG+vrXd6Vd/wBo2YRv+PmEf99CvTqxX8SOzPNr0uZaboug7lpuMgio42qXPNZbHDF2Lml3BikGfXBrob+IXdmJV++o5rk87WDD6Guj0K7Dfu36HjmuPEwa/eR6HqUJqpHkZhalai6ty2PnXhq4jU7Ro3yByK9P1G3+zXRYD90/B9q5rXNP5JUcVrh6q26MrD15YepY5S0l3rtbqKdf2MWq2LWc+A3WJ/7pqCeJrefI6VbicOoP+RWOMw6kj7/L8ZGvTszzdkm0y+ktbpSrIcEGtBTuAI6HpXUeJ9JGr2RmhH+mwjt/GvpXEWM5jbypcjt9DXl0Kjpv2cyK9F0ZW6PY00NSsN61AKmQ+lerSnZ2Zx16fOrrcpXEVUJUwa3JUDLkVm3EVKvSuro44StozNdagYVckXFV5FryakLG6ZWYVGwqdhUTCuSSKITSGnMKbWDQDTSUppKhgNoopKhiCkpaSpYCUUUVICUUUlIQUUUUgCikpaQBRRRQAUtJRQA6lBptLQUPBqRTUIpwNI0jItI+KtQy1nq1TI1Jo6qdWxuWd00TqyMQR3r0rwT43nspEV5DgH1ryKKTFaFtOVIINZSh1R6lGumuWWqPtfwb4wttWt1R5F3kdzXFfE34O22qCbVPCIjtr9svLZ5CxTHuV7Ix/wC+T7cmvD/DHiaexlTEhAB9a9/8CfEGK6jSG6fnsxNJStpIwq4SdGXt8K/kfN13bXFjeS2t9BJb3ULbZIpF2sp9CKiuIIbuEw3MayRnse30PY19b+N/BOjePNPVpwIb9ExBeRAF09Af7y+x98Eda+ZvF3hbVfCWpGz1iAqDnyp0yY5lHdT/ADHUd6po7MLjKeKXs5q0uxwGo6RcWcLeWDe2PUow/eR/T/635VRtLmazTzLRzdWY+9E33k/z+VdsjEHis7UNHiu5PPtW+zXfXeo4b/eH9f50leLvE5sRlri+ej93+X+TKdld29+u6B8OOqngrVoSMn3xkeornb21aG5C3imzu+qTJ9xz68VYt9Wkt3WHVE6/dmUZDD+v4V30MZ0mcCq8rtU0/rr2OgVlcZBH1FOUtH06dcdqqKA6iWBgVPRlOQaljnwcPge/Y16UKrT5os20a1Liyq3X5T7nr+NSZI6/karYDfWhWeP/AGl/un+npXoUsb0qfeQ6dtYlsEN0609WZelVldX+6cN/dPX/AOvUgcjr+tdTjCoroI1JRLcdx61bhufesvINKCR0NctTDdjqhX7m6s4YYbp71NG5X/Vvx6HkVgpOy9atRXPvXFOk0dcaqZti54AmXHv1FWorhgoMcuR6Nz+tY0dz6mpVZTyp2n1WuWpRjJWkjVPsb0V+V/1ilffqPzq/De5AKsGB75rmUnlTrhh6jg1LFNE7ZVij9ypwa8+rl8ZfDoF+51kd368VaS4Vu9cnHczR9Csq/wDfJ/w/lVmHUELBWJjb0bivNq4GcegWTOoWQGnZBrDjumHfNWY7v1rjlSaFymkaaVBqFLgNUgkB71m00Ia0YNQtDVrIpDg0XaHcz3gzUDwe1arAGo2QGqUxqRjvB7VA0FbTRVC8PtVqZfMYzwVC0NbLw1A8PtWimNSMhoajaKtZoahaL2qlMdzKaGomh9q1XiqJoqpSHcymhqFoa1miqJoqrmAyWh9qhaGtdoqieH2qlIVjIaGomhrWaGomh9qrnIcTJaGo2irVaGomhqlMhwMtoqjMVabQ1G0NPnIcDNaL2qNoq0miqNoqfOQ6ZnmOmFDV9o6YY6rmM3ApYIpMsO9WzHTDHT5kTysg8xh3pRMwp5jphjouidRRcsO9O+1N61EY6YUo0FzSRZF23rTvth9aplKaVNLlQe0ki+Lw+tO+2n+9+tZuDSc0ciD20jU+2n1o+2n1/WsrmjJpciD20jV+2H1pPth9f1rK3Gk3GjkQvbyNU3Z9f1pv2s+tZm40m80ciD27NM3R9ab9qPrWbvNG80cqF7dmgbk+tMNyfWqO40m6nyon2zLpuD600zn1qnuNJuNHKiXVZbMxppm96rZpMmnZEuqywZab5tQZNIc0WFzsmMlNMlR80mDRYnmY8vSF6bg0badhXYpam5p22jbTJ1G0mKk20u2i4WIsUu2pNtLtouHKR7aXbUm2jbRcdiPFLipMUYp3CxHilxT8UYpjsclRS0lSeAFFFFIAooooASilooAKKSlFABS0lFADhRTadVJgLS5ptLVIB4NPU1HSg1pGQiZTir9lcmNhg4rNU1IrV10qri7oDvYza+JdLXT9QcJPHk21weTGT2Pqp7jt1HofP9SsbjTb6W0vYzHPEcMCc59CD0II5BHUGtSwu2icEEiusmgtvFempbXDJFqUIxbXDHAI/wCeb/7JPQ9ifQmuvEUFjIc8PjX4i+H0PNaSrF7az2N3LbXcTRTxMUdGGCpFQV4TTWjKEooopAJRS4pKkBKWiikAtKDTaUVcWBIDVqzmMUo9D1qmDT1NdVGq4SUkS1c27pAyiRfxqqp7VJp829DG34UyZDG+K92UlOKqx6mDXQcpwasRtVQGpY2qqc7MiSNzRr5rO5Vs/KeGFeg6bfGCaK4hOR147ivK42rqvDWoZ/0aU8fwk/yr28HXTXs5bM46sOqPWWZJoVuofuP1HoaVWyKwvDt+IJjbXBzDJx9K23UwylD+B9RWkoOL5TzK9Kz5kSqcjB71YsZjFKPY4qoD0NOJwQ4+hqXG6sRRnys7Jtt/Y88tjBrGki82N4Jfvpx9R61Jod5skCMflarWrQtG4uIhkp1A7r3rzFF058n3HbiI88faR3Rwms2OGbjpWFGTDJtPSvRNUtUuIRLHypGa4rVLQoxIHSvSpTVWPKz0MqxzpySuNjcoyuvUfrXL+MtGHOpWS4Vj+9Ufwn1roLZ/4T17VbjI+ZXUMjDDKehFeRjMM0+Zbo+7ozhiafK+v4HnFjPvXa33h0q4pxSeJdKOlXvmw5NrIcofT2qO2lEqf7QFLDVeZWe551SEqcnCRaU1DPHmpENPIyK9GDurM4K9Oz5kY1xFVORcVtzxZzWbPHiubEUOqMoVOhnOtQsKtutQOteTUhY3TK7Co2FTMKjYVyyRRHTTTjSGsWgG02nUhqGAlJQaKgQlJS0lSwCkpaSkAUUUlIAooooEFFFFIApaSigBaXNNooGPpQabmlzQUmSA09WqIGnA0FxkWUarMUlUFapkaix006ljXgmIxzXRaLrEtrIpVyAPSuOikxV6CbGMVEoJnp0MS0fRfgL4hPBsiuH3J05NewSDR/GOivZ6jDFd2so5R+oPYg9QR6jmvivT794XBVq9N8F+NJ7KVB5px9ay1hvsXiMHDE+/T0kP+Jfwt1Dwm0l7pokvtE+8ZAMyW49HA6j/AGhx647+eI2eQc+9fXvhXxXa6xbhHdd5GCD3rzz4lfB+K6EuqeD0SG4OXlsMhY5PePsp/wBnofbvatLYjD5hKnL2OK37/wCZ4TLHFcwmG5jWSNuqsMiud1HQJ7WNzY/6XaE5a2k5Yf7p7/z+tdFLHLbTyQXMbwzxsUeORSrKR2IPQ1JG+DxUNHoV8LTxCu9+55/amW2ZpNKkZh/HbSdfy7/zrYstVtr5vLkBguOmxj1PoD/StvVNHttT/eHMF0Okydfx9a5bVrCW3YJrEXB+VLyIcH6//XrWlWnT2PDrYWrhdtvw/wCB+RuhXi+6dy+h7VLHMr8c59O9c1BfXmmBfP8A9Ksz92RecD6/0NbdvNBfReZA4IHXBwV+vpXo0sRGYqdVS02fYuMgb0pRK6cON6+h6j6GoVd4/vfMPXvUyOrjiuynVlB3izVpS3JUcP8A6o8/3Twf/r08OCcHgj14qq8XpxSrMyjEq7wPXqPxr0KeMUtJkODWxc5+ooB9Dg1DG27mFt3+y3B/+vTw4bgjBHUHtXQ4xmroFNonSVlqxFce+KpcjpyPejcO/Fc1TDo6IVmjZiufephIkn3sVhrIR0OamjuD3rknQaOmNZM2kd0/1b7h6N/jUwuxt2TrgH1GRWTFc+9WknDDBrncLGykmaMfyjMEpT2zuX8qsJezR/62PeP70fP6VjhR1iYofapVuJY/vDcPUVzVMPCe6Hqjet7+OQ4jkBbuvcfhVyO7I6muaE0NxjeAxHc9RUqGWP8A1E5I/uyfN+vWuCpgFvEd+51Md2D3qdbgGuUW/aP/AI+I2T/aHzL+Y5/OrsN4HXdFIrr6g5rgqYWUd0FkzoxIDS7qxY7s96sJdg965nSaFymjxTSAarrODUgkB6VHK0ArLUTR1LuoyKNQKrR1E0VXSKjZapMaZQaKoWirRZc1GyVSkVczWiqJoq0mjqJo6pSHczWj9qjaOtFo6iaOqUh3M5oqjaKtBo6jaOquBnNFUTQ1oslMaOncDMaGomhrTaOo2jp8wrGY0NRtDWm0dRtFVcxPKZbQ1GYa1GiqNoqakS4GY0VRtFWm0VRtFT5iHAzTFTDFWk0VMMVPmIcDNMdMMVaJi9qYYqfMS4GcY6aY60DFTDFT5iHAzzHTTHV8xe1NMVHMS4FEx03ZV4x03y6fMS4FIpTdlXTHTTHRzE8hT2Umyrnl03y6fMTyFTZSbKtmOk8ujmFyFTZSbKt+XSbKfMLkKuyk2Va2UmyjmFyFbZSbKtbKTZRcXIVtlGyrOyjZTuLkK2yjbVjZRsouHKQbaNtT7aNtFw5SDbS7am20baYuUh20bal20baAsR4oxUm2lxTsFiLFG2pMUYp2FYZtpMVJikxVJBYZRin4pMVVgOOooorM+eEopaSgAooopAFFFFACUtFFABRSUtABRRRQA7NFJ0papMBaWm0tUgHg08Gos04GtYyEWEbFaen3jROCCQRWQpqWN8V2Uazg7oZ3GoWUPi2wXy9q61Cu2JycC4UdEb3H8J/A8Yx53LG8UjxyqySISrKwwVI6giui029aGRWVjkVvazpaeKbM3lioGsxL86D/AJelA/8AQx/48PfrvisMsTH2tL4uvn/wRbeh55SU48cHj1FJXiDEpKWipGJRS0lJiCiiikAop4NR04GtIyAnhkMbhh2Naz4uIQy9cViA1esJ9jbD0PSvVwNdJ+zlszOSHg4PNOU4NOuY9rbh0NRA12u8HZmbRbjardvKY3DKcEHIrOjarMbV1UahjOJ6HpN6Ly2Vs4kXg/Wu30e7/tCz8lz/AKTD93/aHpXjmjXxtLgHPyHhhXeWF4YZI7iFunPHevepyWIp3W6OGcF8L2OvVuxqVG7HvUPmJdW63cPRuHA7GhWz/So3PMqU3TlZlu1kMcmPQ5FdZZTreWuDgsB+dcZnIDDqK1dJuzFKrDoe1c2Jpc8brc7MNU6MvQp5FzJaSfcf5oyf5Vi6xY5LcV0uq2/2i2E0JxIvzKaqMVvrQS4w4+Vx6NXNSqNPm+/1MpxdCpoebXUJhlqSN9y5/iFbetWPUgVz6gxSYrvnFVI3R9VlmP0SZNcW8V9ata3AzG/T/ZNed3trNpGoNBNnAPyt6j1r0b3HQ1V1vTE1iwMZwLlOY29favCxFJ0Zc8T6eUViqenxI5CJhIm5fxqVTWXA8lncNBOCGU7SDWoOQGXoa7qFRVFc8mS6MJFyKpXEWavjmo5ErsVpqzPPrU3B3RhzR4NVZFrYuIutZ0qYrzsRQsOnO5QdaiYVbkWq7rivKqQsbpkDCoyKmYUxhXLJFERpKcaSsmgG0lOppqGISkpTSVICUUUVIBSUUUAFFFJSAKKKKBBRRRSAKWkooGLS5pKKBjwadUeacDTGmSA1IpqEU4Gg0TLKNViN8VSU1KjUzeE7GpDL0xWpZ3RRhg4rn43q3DLihxuejRr2PS/DPiWW0kT94V56g17v4K8dxXMaQ3jDPZ818n2txgjnFdPousyWzLhjisJU3HWJ2zhSxUeWZ9NePfAWkeN7TzxtttUVcRXka5J9FcfxL+o7Ec182eJvDuqeGNSay1m3MUmSUkHKSqP4lbuP1HcCvWvBHjySAJHO/mRfXpXqF1b6L400ZrTUoYrmB+QD95G/vKeoPuKSkmcMalbLnyy96H5HyIjc1PlJYzHKqujDBVhkEV2fxG+GupeEJHu7XffaKTxOF+aH2kA6f73T6cCuFRvQ0mj26VWnXhzQd0Y194bkg3y6K4AP3rWQ5VvoT/X8+1c0sAFyfsrPYX6HDQvkAn0/+tXo0b4NQ6lplnq0Wy7j+cDCSrw6/Q+nsaXW55uJyuM/eo6eX+XY4+z1ry5fs+qRmCYcb8fKa2NgYB4mGCMgrzn/ABrM1jSrvTYdt8n2/Th0nUfNH9e4/UVmwC5sF8/S5vtNp1aI8kfUf1FdVPFOOkjyXKpSlyVF/n/wfU6ZJSvDf/WNS/K/1rL0/VbbUAF+5N/cbv8AQ96uFWTkfMPrz+dd8Kikro6ITUleOo948cinrcHAEy7wOhJwR+NNjmB+ven7VauinXlDZlNJk0Z3f6l93+y3Df4GnbwTtYFWHUMMVRZCp4qVbk7QsyiRR0z1H0Pau6GLUtJE2sWcH+E8elJu55GKYg3c28m7/Yc4P4Gl835tkilW9GGK3vGWwJtEqvjoalSYj2qttz90/gaTcR1rKpRNo1DSjufWrUVznvWKrj1xUiyEVxzpHTGsbWUk6jn1pVMifcfcPQ1lx3BHerMdx71zyg0bKaZope7cCQFT71JthlO8fI/95G2n8xVEShhg4+hpNi9Y2KH26Vk4oZpLJdQ/dkWZfRhtb8xx+lSx6kgIE4aBv9sYH59Ky1uJo/vDcPUVPHeRyDaSOeoIrnnhoS6ApNG3HcnAIbIPTmrCXXrXOC3Qc27tC3/TM8fl0pwuLuH7yrOv+z8rfkeK4qmCfQrmXU6hLrPeplnz3rl4dThZgjMYpP7jjaf/AK9XluCO9ck8O46MqyexuCUetO8zNYy3VTLc571g6TQuU0twpCRVNZ6cJqnlaCxOwzTGWm+bRvFKwDGX0qNlqUtTSaYyBkqJlqy1MYVVxlVkqNkq0wqMiqTGVWSo2SrbLUbLTuBUZKYUq0y0xlpgVWSo2SrTLTCtMCqUqNkq2VpjLTFYqNHTDHVsrTWWmTYptHTDHVwrTCtAuUpGOmmOrhWmFKZLiUzHTDHV0pTClMnlKZjphjq4UppSglxKZjppjq4VphSmQ4lQx03y6tlaaVpi5SqY6aUq0VpCtMXKVdlIUqyVppWmS4lfZSbKsbaaVpk8pBspNtT7aQrTsKxBtpNtT7aQinYViDbRtqbFJinYmxDto21LikxTsKxFtoxUmKTFOwrEeKMU/FJiqSFYZijFPxSYp2FYZijFOxSYp2JG4pMU6kp2ENpKcaSqSEzjaQ1K64NR4rNxsfOiUlLRUgJRRRQMKKKKQBSUtJQAtFFFABRRRQAUopKKLgO60UgNL1qkwFFLTaWrTAkBp6mohTlNaxkBZjcqeK2dJ1B7aZXjYhgexrBU1NDJtNdtCs4O6A6zxNpMeuWkmsaYn+nIC93Co/1g7yAev94fj61wVdfouqS2VwksTlWUggg0/wAVaJFdWz6zo8YEfW6t0H+rP99R/dJ6jsfbpWMwqqxdelv1X6/5i20OMopaSvHKCkpaKkBKKKKkQUUlLQmA4GnqcHjio6cpraErAbFtIJ4cN1FV2BRsGq9tMYpAe3etG4USRh1r26VT29O/VGbRXB5zU8bVWBp6HBqoTszKSNCJq6jw5qGf9HkP+6T/ACrkI2q5bymNwynBByK9bC4h05JnNUhdHrGhah9juNknNvJwwrfmTypPlOUPKN6ivPtJvRd26k/eHBFdjoV59oh+xTthxzEx/lXsVEmvaR2OSpS9pHl6o0lfBBH41JG/lycdDyKq8oxVuCOCKkU7lx+VZtHnRbgzr9EuxInlOevSoJl/s/US3/LvMdr+x7GsXTrkxyA5xzg/WunuAl/Y7urYw1eZWp+znfoz0JRVan5oztStMhuK4zVLQxyEgV3FhIZY3t5TmaIY/wB5exrL1ez3A8VtQqOL5Wc+FrujOzOOiOPlNTISjDH1FJcxGKQ0iHcvNXiKSmj7fLsZotTF8WaML6A3tquLhB86gfeFcrp1zj93L9Oa9Iifa3r6j1rkPFmjfZ5ft1mP3Tn5gP4TXiJyw07dD1sVRVaHtob9f8yDGDTsZFVbCcSx7X6gVaGQcGvYpyUlzI8aSvoyvLH1rOuIutbTLuGRVSaPIraSVRHBOLpyMGRMVXkWtS4h61RkXFeTXocrNYTuUWFRMKtyJUDLXm1IWNkyBhUZqZhTGFcsojI6Q0pFJWTQxtJTjSGoYDaSlpKkQUUUUgEooopAFFFFABRSUtIAopKKAFpaSigLi0optLQMeDTgajFOBplJkqmnqahBp6mmWmWEarEb1SU1KjVRvCdjShlxWhbXGMYNYkb1aikxTsdtKtY67TdReFwVYivSfCPi6a2kTbKR6jPWvF7ecitixvCjAhqynSvqj04Vozjyy1R9feGvFNrq1v5NwUJYbWVuQw7ivPPiJ8IY5Vl1LweqpJy0lgThW/65k9D/ALJ49MdD5zoHiF4WXLlSD1Br2Lwj43DKkV22R2bNY6x0kcc8LUw0vbYV+qPneWOW3neG4jeGeNirxupVlI7EHpT0avpzxj4M0bxxZiVttvqIXEd3GvzewYfxL+o7EV88+KvDOqeFdQNrq8BUHPlTpzHKPVT/AE6ihrqjvwmOhiPd2l2/yKMUvGDyDwfesLVPCySSG60SQWlz1MR/1b/T0/l9K1VNWInxU2N61CnXVqi/zPNL63jkumg1GJtP1Ff4iMK3v/8AX/WpIdSvNMcRaijSxdFkHOfx7/Q16Rf2Nlq9t9n1CFZF/hccOh9VPb+XqK4nWdB1HQYXeP8A4mOk/wAWVyYx/tDt9en0qoylB3ifP4rBVcM+eO3dfqv1LMMkF5GJLdww9QcY/wAKkBePr8w9QOa5eC3EjfaNFnZJRyYGPzfh6itCx15d/kahGYZRwWxx+PpXbTxKlpLQyhiP59PPobscgZexFK0YbkVHsWQBom6jII7/AONNDtGfn4/2h0/+tXSp9jpUriMhU8cVKl023ZOokT0bt9KcsgYfN+YprxA8rit4VnHYLdiVFR/+PeXn+5If5GhpCjbZlZD6MOv496pMhU+lTxXbouyTEkfdWGRXZDE9ySfAPTim5K//AFqRRDJ/qJDE39xjlf8A61I7PEf3yFfRuoP41veM0NNomV805XI6GoBtb7ppMsvuKznR7GiqF1ZyOtWI7j3rLWX1qRXz0rlnSNo1jYjnzTmCSdQM+tZKyEd6lS4I61zyptGyqp7l8CSP/VSEj0NSpfMvEykVTS4B71KJARg81k0Wmuhe8yG4Ta21lPZhUf2Xy+bWZ4v9nO5fyP8ASqRiU8oSp9qFluIu+9alxTQ79y+t3dw/66ETKP4ojz/3yant9Sglbasm2T+43yn8jVCK/U8PwfepZPJuVxIqSL7jNc88PFjU30ZrLMR3qVbn1rnvsrxf8elzJH/sOd6/rz+tOF5dw/6+38xR/HEc/p1rmlhexXtF1OjW4z3qQTj1rnrfUreY7UkAfup4I/A1cWU9jmueVBopST2NfzaXzKyhOaetx71k6TGaXmUm+qInp3m1DgBbLCmk1X8z3o8ylygSmmMKbvpC9OwAwqMinlqaTTAjYUwipGNNNMZERTSKkIphpiIyKYRUpphpgRkUwipDTTTsIiIppFSGmmnYRGRTCKkNNNOxJGRTWFSGmmiwiIrTStS0w1ViWiIrSFalNMNFhWIitNK1NimmnYloi200rUpFNNVYlkW2kK1IabTsSyMimkVIaaadiRhFIRT6aadiWMxSYp9NNVYkbikIpaSnYQ00mKdmmk07EtiYpMUuaaTVJEthSUE0madiWwNNozSE07E3DNIaKQ00iWxCaSikzVpEtnLkVGy45FTU0ik43PnrlcikqV1x06VGRWLViriUlLRUAJRRRQAUUUUhhRSUtABRRSUALSUtJQAtKDTaWgB1ApAaWqTAUe9OBpgp2atMCQGnqahBp4NaxkBahkK10WhatJZTq6Nx0IPII7g1yymrMEu0134eu4O6D1NXxZoUcUf9qaSn+gSHEkQOfIY9v909j26Htnlq7fQ9VNs5SQLJBINskb8q6nqCKyPFWhrp8i3djufTJz+7YnJjbrsb39D3HvkDLG4VW9vS26rt/wAANtDnqKWkry2MKSlopMBKSlo61IgpRTaWmmA9TWjp82QY2P0rMBqRGKsCOorrw1d0pqSE0aE8ex+OhpgNWEYXEPvVX7rYNepOyalHZkNE8bVaieqAODU8bVrRq2ZjONze0m9NrcA/wngiu3tZ8hJI256givNYnzXS+HtQ2t5Eh4P3c19BgsR9iRyTi1qj1G1uBqFr5q/69Bhx6+9Kr4PtXOabetZ3KypyP4h6iujnClVnhOYpOR7H0rrlDkduhyYmjzL2kfn/AJkofawYdD1rodDvdrBHOVbg1zEb5GDVmymKPtPUdKwq0+eLTMcPV5XZnSatG9pOl3AMmM5IH8S9xViYR3Vus0R3RuNwNOsplvrPy2wXA49xWdpbmxv3sJj+5lO6Ins3dfxrztVo91+ReLo2/eRMTV7PqQOawSCjV32o22Q3FcjqNtscmu+jUU1ZnTgMW4uzKZ55FKNkkbRSqGjfhgaanHBpWGOa5cVhlUR9tgMacPrmmPpN7uTJgY5Rv6VLbSCeIf3q7C5givrVra4GVbofQ1ws8E2k3xgmzjsexFcGEqulL2cysfhVFe1pbMvL6GkkTPIqRcTRhl60qnPBr2VpseRK01ZmZPFmsy4iropou4rOuIvSipTU0cesHYwpFxVeRa054sGqbrXjV6NmbwncosKjIq1IlQMK86pTsbpkDCoyKnYVGwrllEojpDTqSsmgG0lLSVDASilpKQCUUUUhBRRRSAKSiikAUUUUAFFFFAC0UlLQMWlBptLTHceDTgajpwNMaZKpp6moQaeppo0UiwrVPG9VFapUarRtGRoRSYq7BNishGqzFJirR1U6rR0dndFSOa6jR9YaJlBbiuBhm5rTtbkgjmplTUlqelRrnvHhXxfLbbAZC0fpnpXp0N3pPirS3stThiuYJByjjofUdwfcc18sabqLRMNrV3Hh/wAQSROpjkKt6ZrllTlD0FiMJCv70NJFr4gfC680DzL/AEPzL7SvvMmMywD3A+8vuPxHevOUbI4NfS3hjxgk6LHcNhumT3rJ8cfDPTvECSX2gGGx1FvmZAMRTHvkD7pPqPxHep32FRx06L9nivv/AMzweNsVdt5yhqDVNOvdHvns9TtpLa5TqjjGfcdiPccVFG1K3c9a6autjH8QeC7e/Ju9FZbK9+8Ys7Y3Pt/cP6fSuIvZHinax8Q2rxzx8eZja6+n1Hv0+tetwy4pNU0yw1y1+z6jFvUfckU4eP8A3T/TkH09FY8jF5apXnQ0fbozyKNbzTV82xl+02h5xjI/Ef4Vsadrlvd4R/3cp42sev0NQ+IPDOq+FpDc20huNPz/AK9F4Hs6/wAJ/Q9jWSr2Opn99i0uj/GPuMferp1ZQ2PD5p0Zcmz7P9Gdb5Y6xkL7dvypA5RsN8p9zwfxrmY7vUNHdVuVM1v2bOR+B/xrcsdSt71P3TDdjlD1/KuuFZS0OqnXjJ2ejLwkB4YYNNaIHkYqMqAPkOPY8j/61IJCrY+6fQ9D+NbqZ0X7jGQqfSpobqSIYJyvdSMg05ZAeGGDTXiB5FaxqtaoXL2H/wCjy8qTC/tyv/1qVhNCMuu9P768iqjIV7Yp8NxJCflYiuuniukhPzJ1kjkoKHqpzSebBNzMmx/78fH6UeTIo3QsJl/2eG/KulTjNaC9AEjL1qRZQe+KhEwb5W69wwwaCoP3Tj2NRKCexSk0Wlf0qRZiKz8ulPWb1rnnSNI1bGmlx61Ok2ayVcHoaeshHQ1zypG8axqNskHzAGo/LK8xOR7GqaznvU6z+9ZOLRopJk63Usf+sXI9anivUfvg+9VlkB60xo0ftj6VNkO76GhKkNwuJUWQepHP51X+yPF/x6XMkf8AsP8AMv8AjVTbLH/q3JHoaet46cSqRUuIuZdVYsi8vIf9fb+ao/iiOf061PBqdvMcCTa/dW4IqvHdo38X50syQ3C4lRX+orGVJMtSfRmksuehB/GlEpFYhszH/wAelxJEf7rHcP1oF1fQf62FZ1H8UZ5/KsZYfsV7W26N0Te9OE9YsOq28jbWYxv/AHWGDVtZAwBVgfxrGVFouNSMtmaImz3pfN96z95FHmmsnTKuaHmUb6oial833qeQLlzfRvqp5tHmUcoXLW6mlqr+ZR5lFguTE00mot9JvosK5IaYabvpN1OwAaYaUtSFqdhDTTGp+aaaZIymmnGmmqsSxpppNONMNOwmIaaaU0007EiE00mlppp2JbGmkJpTTDVWJuBNNpTTadiWxCabmlNNNOxNwJppNKaaapIlsSkJoNJTsQ2IaaTSmkp2FcSkNFJTsS2JSUtNp2JbCkopKqxNwNNopKdiWwpDS0007EsSkpTTapEs5ukp1IaR4A3FRsuOnSpaQ1Mo3GVyKSpXXFR96wkrFCGkpaSoAKKKKAEopaKQwooooASloooASilpKAFpQabRRcB9KKaDS1VwHClBptLmrTAkBqRTUINOBraMgL0EpHeui0fUkVHtbxBNZzDbJGx4I/oR2PauTVqtwS4rvoV3FhvoL4k0ZtJuVMbGWymy0EuOo7qfRh3/AAPQ1j13WmXkFzbPYaivmWsvUZ5U9mB7Ef8A1uhIrltd0mXSLzyZDviYbopQMCRfX29x2NcuMwqp/vafwv8AADNooNFeeAlFLSVLAKSlpKQC04U2iqTAt2k3lyc/dPBq5cpkb1rLBrQsptymNvwr1MJVUl7KXyFYjBqRGxTZU2PSA1rdxdmQ0W4nwavQyFWBU4IrKRqtwyV30Kpz1Ine6LfC6hAY/OvBrqtDvRG32ac5hk4Hsa8r0+7a2mV1PfketdtZ3C3ESup619Hh6qrws9zm+B+R10yNBNtPT+E+op27ow61Bpl0L61+zSn9+nKN60KxVir8diPSq1vZ7o4MRQ9m+aOzN/Sb0xSqwP1rX1y2F3aieAkOPmBHUEVyEMpjf2rqtEvA6+RIRtbpXFiKfK1UidWHkqkeSRY0+6Go2PmMMTJ8kq+jev41lara5B4p10TourC4H/HtJ8kw9B6/h/jWveRLIuVwQRkH1rCMuSSa2ZwVYOhM4C4jKOaYDkc1s6pa4JIFYxBVq9BWnG6PbwGLta40jBqrqthHqloY3wJ15jerhGaZnB9K8nG4W/vR3PscFiozXJPVM4i1eSzuGt5wQynBFaTpkb06d61Ne0wX8PnwAC6jHT+8PSsLTbjH7uTIPQg9jWmBxKqLklujgx+DeHlzR2ZZXkYNV7iHHI6Vdkj2ncvSkA3DmvSWh5c0pIwbiHNZk8WK6a5gxyOlZdxDms6tFTRzqTi7MwnWoJErSnixVN1rxa1GzOmM7lFlxUbCrciVAy151SnY2jIgYUzFTEVGwrmlEu4w02n4pprFoY2kp2KQ1LASkpaSpEFJS0lIAooopAFFFFABRRSUALRRRQAtFJRQA6lptLTGPBpwNRg0uadykyVTUitUANPU1SLUi0rVMjVTU1MrVomaxkXo5KuQy1lo1WI3xWiOmFSxvW1wRitqwvSpGGxXJQy1oW85Heq5UzvpVz0vSNYK7QzfjXo3hvxXJb7RI+6P1zXg1jeFcc102l6oyEfNXNUodYnW3CtHlmfQmo2Wi+M9MFtqkSuQP3cqnEkR9VPb6dD3rxPxv4C1LwrIZhm80wn5bmNfu+gcfwn36fyrb0XW5IWVopD9M16RoXiaG8h8i62srDayuMgg9RXP5M5VCrhHenrHsfOSN6VaifHWvV/GXwwt7xHv/CpWKXlns2OEb/cJ+6fY8fSvJZoZ7O5kt7qKSGeM7XjkUqyn6GpaaPQo4iFdXh93U0ref5SrAMjDaykZDA9QR3FcR4s+Hsd0JLzw4Akv3nsycBv+uZPT/dP4HotdVG/4VetpsGlZGWJwtPER5Zo8Ft72702R7adCVUlJIJl6EdRg9D7VYW0tb879Nl+z3HXyXOOfY17N4k8M6d4mg/0geRegYS6Rfm9gw/iH6jsRXjPiXw7qPhy9EOoxbQxJinjOUlA7qf6cEdwKVrHzeJw1TC6TXNHv/WxLb6vdWEvkajExx3PDf/XrdtbqC7i3QyKw7juPqK5m31YmMQajGLmDsT94fQ1L/ZokH2jRbnft5MecOtawqyj5k060l8LuvxOlIK/dPHoTkf8A1qFlKnByvseh+hrn7PXZIm8q/jO4cFgMEfUVtwzRXEW+F1dD1x/UV0QqRlsdlOvGfwstLIrcEYNI0QPIqvjH3T+B5/8A1UqylDg5H16H8a15jbm7ishU0iuyHKkg+1SrIrcMMGhowelXGo1qgcU9h4ulkGLlBIPXoR+NKIEfm2m/4BJ/jVVkx2pnI6Zrphi3tIlp9S07SQ8TIy+56fnRlHpsV7Ig2sd6+hqQC1m5TMLn06flXVGpGfwsQwoR905pBIy9ac8M8QyB5i+qf4VGJlbg4z3FKS6MV7Eyyg9aer+hqsUVvunFN+dOnNZSgi1Ua3L6ykVKs/vWas3Y1IsgNYypmsaxprN70/eGHNZgf0NPWUisXBmqq9y40KN04+lM/fR/dbIqNZ6lWXNTqVeL2FW9YcSKRVhLpH6NzVclWGGAqFoFP3TipsgvJbGhIscy4lVXHuM1VNginNtLJA3oDkfkarfvo+hJH1p6XjDh1pWJc4v4kTCXULfrsuF9jg/lTk1eINtuEeFvRhimpdI38WD71KWV1w2GHoeahwTKUn9llmOeORcxuD9DT9x7VkPYW7Hcm6FvWNsf/WpoS+g/1Nwsy/3ZBg/nWboroV7aS3RsbzR5tZH9pSxf8fVtIgH8S/MKnh1C3n/1ci59KydEqNeL0uaPm0vmVV3A9D+tJurN02ac5b8yjzKqbzR5lTyhzFvzKN9VPMo8yjlFzFrfSb6rb6N9Fg5ixvpu6oN9G+nYOYm3U0tUJek307E8xMWppaot1Jup2FzEhamlqZupu6nYlskJppNMLUm6nYVx2aaTTc0maZNxTTSaQmkJpkthSGkJpCaqxLYE000UhNMm4U00UlMhsCaaaDTaZLYuabmikJpk3A02ikNMQUlFJVEhSUUlMkDTc0ZpCaZLYU00uaaaZJz9JSmikeENopaSkAhqJ1qamkVEo3GmV8UlSuuKjIrFqxQ2ilpKgAooopDCiiigAooooAKSlpKACiiigApwptL0ouA6lpOtFUmA6nA0ylFWmBKDUitioAaepreEgL8E2COa6G2mt9TsTYaiTsJzHIBlom9R/Udx+BHJo2Ku282COa76NVfDLVMZQ1TT59NvHtrlQHXkMDlXXswPcGqddztg1uwFndsEmTmCY/wH0P8Asnv+Y9Dxt5azWd1Jb3SGOaM4ZT/nn61wYvCui+aPwvb/ACEQUUUVxDENFLSUmISlopKQDhT42KsCOoqOlBrSMmndAawIuIcjrVbkGo7Wby35+6etW7hMjetesp+2hzrdbiepEpqaNqrA1IpohOzM2jRhfNb2hX5hkEbn5Grl43xV2GTkEV6+FxDi00ctSB6XbTmN0kjOCOQa6Uut9ai5h/1g4kX+teeaFf8AmxiNz8w4HvXTaVfNZ3Abqh4YV9BdVIqcTNJSTpz2/rU11fcMH8KvadclHCk4IPFU7yMKVmhOYZOR7H0qLf0YdalpSR5/LKhUszu5dmqacd2C4GD71R8PXTRM+l3J/eRDMLH+JPT6j+X0qjoeoeXIpJ4PDCrXiG0bEd7ZnEsZ3ow/lXnSp8r9m9nsdtamsRTuty7f24dTxXK31uUY8V1ljeJqVilzGNpPyun9xh1FZupW4YEgVVCo4vlZ5lKbpyszmVPrQy56U+dNjmmo2etdc4po+jweKasMUlWBHWsXX9M3ZvrRfnH+sQfxe9bjD0pFOD/MV4eLoSpS9rT3PrcNXhiKfsqmzOb064E8QB6471M8ew8fd/lSavYGzmN5aA+UTl0H8PvU9tItzECOeORXp4TExxEL9TwcdhZYWpZ7EBXIwaoXdsVyR0rUaPY2D07UpQMMNXYtDglaSOVuIc1mzxYNdRe2uwkgfL/Ksm4gz0rCtQU1dERm4uxhMtQSJWlPDg1Uda8atQtozpjO5RZajIq3IlQMtebUp2N1IgIqMipyKYwrmlEoipKeRTayaHcbTafTcVDQCUUtJUgJRRRSAKSlpKQBRRRQAUtJRQAtFFFABS0lFADqWm0tMY6nA0ynA1SGmSKakVqgBp6mqTLTLStUyNVNWqZGrSLNYyL0b1bilrMRqnjetUzeE7G1BNjvWraXRBHNc1FLir0E3vWiVzsp1bHb6fqBQjDV1el6pnbhsH2NeX2tzitywvSpGDWdSgpI7oVbnt2g+JZINokYlfWtzWdG0bxnZgXqhLpVxHcx4Dp7Z7j2PFePaZqmcBjXVaXqskDBo3OPSuOUJQ0ZNTDqT56bszlvFXhLU/DE3+lp51mxxHdRj5G9Af7p9j+BNYkbH1r33S9egvrdra9RJYnG10kAYMD2IPWuP8W/DdSr33hY7k+89mzcj/cJ/kfwPas3HsVTxTi+Svo+/T/gHn8M2OtXZFttQspLPUYI7m1k+9HJ0+oxyD7ggiskiSCVopkeOVCVZHBBBHYirMMtSdU4KSs9jzXxt8OrnS1kv9D8y800fM8fWWAe4H3l/wBoD6gdTwEcjxOHiZkcdCDgivp2zuijAg4PYiuW8Y/Dqx19ZLzRjHZamfmZMYimPuP4G9xx6jkmocbao+exmVuL56P3f5HkCapDeIItWhD44E6cOv8AjStplxAPtWlT/aIvWM/MPqO9UNV0280m+ls9St5La5jOGjkGCPf3HoRwe1Q2tzNayb7eRkb270r9zyva62qL59Tbste6Jepg9N6j+YrailSaPdE6yIe4rAW/stR+XU4vKm/57x8fnTJdNvLH/SLGXzoeoki549xW0aso76o64V5xV/iX4nREf3Dj2PI/+tSCVoz82V+vINYtlroOFvEwf76j+YrZilSaPfEyyJ0yK3jUjLY6qdaNT4WWFlB+8MUFAeRVYqP4CV9uo/Kk8xoz8wK+45FXc25+5MyGo8Y6VIswI5H4inYVumKakwaT2EiuZIvusfoan+0Qz/8AHzGM/wB4daqtHUZBFdEMVOOj2IaaLptcjdbTBh/df/GoXeSHiZGX3PT86gV2Q5UkGrUV+y8SYYd810xrU5+Qrjco/pTTGf4TU3l2k/MZMTn+6cD8ulRvbzx/dxKv+zwfyq3F2utREe91609Zh3qMTjdtb5W9G4NLtVqzaTGm+hYVwacH9DVMow+6c0nmsvWs3AaqW3NBZjUqzVnLMD1p4fNZuBrGsaSyZpCFfqAaohyO9PWY1m4miqp7kzwKfunFR4lj+6Tj605ZqeHBpWYWi9hi3TDhhUyXSHvio2Ct1AqJoB/CcVNgvJbF9Zc9CDUM1vbz/wCtiUn1AwfzqiVkTpn86Vbl14aixLmnpJE32Fo/+PW5kj9mO4Unn38P3o0nX1Q4NKl0D97ipVnVujUmg0+y7Ea6rEDtnR4W/wBoVZjuIpR+7kVvoajYhhhgCPQjNVZLG2c5CbG9UOKnkQ+epHzNHOaCfesr7Ncxf8e90SP7rjNH2q9i/wBdb7x6oah0kP6xb4kae40b6zk1SEnD7kP+0KspcRyD5HU/Q1DpFRrRlsyfzKN9RZBpD9aXs2Vzk2+k31Bk0m40uRi5yffSb6g30m+lYOcn30b6g30m6nYnmJ99JvqDdRup2FzExek3VDupN1OwuYlLUm6ot1Jup2J5iXdSFqi3Um6nYXMSFqTdUe6kLU7EuRJupu6mbqbup2JciTdSFqj3UmadiXIkJpuaYWpN1OxPMPzSZphakzTsLmH5puaZmgmnYnmHZpM03NJmnYTkOzSE03NNzTJbHE0maaTSZp2JcjFpKU0lSeKJRS0UgG0UtJSAaRUTrU1IRmpkrjTK9JUjLimVhJWKQlJS0lSMKKKKQBSUtJQAUUUUAFFFFABRRRSAUU7rTKUGmA4UtN96XNUgHA08Go6cDWiYEgNSxtioAaepreEgNO1nKsCDiti8to9fs1X5Vv4hiJycbx/cP9D2+h45qN8VoWlw0bgqea76VSM4uE9UxmDJG8UjRyKyOp2srDBB9DTK7DVrFdat/tFso/tCMfMo/wCWyj/2Yfr09K4+vLxOHlQlZ7PZgFJS0VzANpetFJSEFLRRSQDgav2c25TG/wCFZ1PRirAjqK6cPWdKVwLkqbH9u1IDU6kXEOR1qtyDzXdNcr5lsxNEytVmGTFUlNSo1bUqlmZSjc2bSdoZVdDgg12On3a3ESsDz3rgIJOxrY0m8MEoBPynrXvYHFcrs9mck421PTdEvVwbW4OYn4B9DU88bW8xjfp2PqPWuYt5wwUg/Q11FjONRtPIkIFwnKN6+1erNcr5lsE6arxt9pbf5f5BBN5UnX5TXY6NeLcwm3lIwfumuEYlWKOMEHH0NaGl3hikCk4weKxrUueJz4eo4PlZr7joOsHfxZXJCyeiHs3+e30reu4twPf+tVLtI9Y00hsGQDB96peHL18Ppl2f38A/dsf40/xH+HvXE7v3uq3/AMzPHYe37yJS1K2wSQKx2+Vq7G+gDKa5i/gKMTiuylPmVmZ4as1oQqdw5prDFRK201OCGFKpTUlZn0eExTiMGCNrDKnqDWFeWraZcebDk2zHp/d/+tW8wxTWVZI2jkG5G4INeHVpzwtT2tM+mjKnjaXs6m/QoptuIgy9/wBKi2EHa1Q7H0y6CMS1ux+Rv6VplFnjDL+Fe5hq8K8FKJ8niqM8JUcJlNow64ase+tDGSQPl/lW8F7NwRSSRBwQwro2Od6nGXEGazJ4cGusv7Ixkso+Wse4hzWFagpocZtGA61A6ZrUuIME1TdMV4teg4nVGdygy1GRV10zVd0rzqlKxtGRXIphFTsKjYVySiaERpKeRTSKycRjKKdSVDAbSU6kqQEpKWikISilpKQBRRRQAUUUUAFLSUUALSim0tMY6lFNpaaGPBpQaYDSimhpkqmpFNQg05TVplJllWqdGqmrVKrVrFmkZF6N6tRSVmo1WI3raLN4zNaGWtG3uMY5rBjerkMuK2izphVsdXZXhXHNdJpuplcDNef28/vWtaXZXHNOVNSVmdtOseo2F8GwVbBrrdH16SAgOxx615Dp+oFSPmrqNP1EOBuNcVTDOOqOluNRWkej63oWkeL7fdOBBfhcJcxgbvo394ex/AivKPEPh3UfDt15eoR5iY4juI+Uf8ex9jz9etdjY37xEMjHFdZY6vb39o1pqMUc8Eg2ski7gfwrlce5klUw/wAOse3+R4nE+MYNaVrcEYrqfFHw+eJXvfDZNxb9WtWOXT/dP8Q9uv1rhYpGRyrAqynBVhgg1DR1QnCsrwNPW9F0rxTYi01mHcV/1VxHgSRH/ZPp7Hg/qPCfHPgXVPCU+6dftOnO2IbyJfkb0DD+FvY++CcZr3S3m6VrW9zHNBJbXUcc9tKNskUqhlcehB4NZyj2POxuXwr+8tGfJFWbG+uLKTdbSlPUdj9RXrnxA+EjJHJqfg5Xmg5aXTyS0kf/AFzPVx7fe/3u3jbKVYhgQQcEGoTPmqtKpQlaWjN0XWnapxfR/Zbg/wDLaP7pPuP8/WoJ9NvdOPn2rmSHqJYjkY9x/kVj1csNRubF828hA7qeQfwqrp7jVVS+Na90adnrYOFu0wf76D+YrYhmSZN8TrIvqKxhPpuqcXKC0uD/AMtE+6T7/wCfxqC40u9sG863YyRjkSQnt7j/ACK1VSUfNHXCtOKv8S/E6AopJK5U+3+FN3Oh5B/3lrFtNbIwt2mf9tRg/lWzb3Ec6boZFcd8dRWsakZbHTTrQqfCyVJ8+jD1FSBlfpVdkVjkcN6imHevUbh6jrV3NeZrcssgNRshpscx7EN7HqKkWRW9jTTC6ZFyKmjuJI+jce9IRmmMvpWkKsou6E4voXBdRzLtnQMPcZpptI25t5SvsfmH+NUiCKA5U8HFdKxKl8aJ9Sw0dxF95N6+qc/p1pizI/HGe4p8d46cN8w96maS2uP9cgz6nr+darll8LFfsViinpxTdrL0Oaney4zBNx6Nz+tQP50X+sjbH95fmFTKMo7oTQCUjrUiyg1EsqSdCD9KCgPTiodgu1sWA3pThIR3qnhl6c0CYjrUtFKpbcvrNT1mzVFZQfanBvQ1DiaKqXw4NB2t1qiHIp6ympsX7RPcmaFT93iomjdenNOWWneZmlYWjIRK6dSRUi3J78044PWo2iU9OKVharYnW4U+1SLLnvWe0RHQ5pmWX1FIXtGtzScJIMSIrfUZqs9hbMcqCh9VOKrrcMKkW59aNCW4y3QhtbiP/UXJI9HpDNfRffiDj1U1Ms6nvin+Z6GjlQuVfZZWXU1U4mjZD7ip472F+jinMwYYYA/UVXktLeTrGAfUcUcrDmqLrctiRW6EGg4rNawx/qZnX8c00pex/dkDipcfIPbSW6NIj3pMGs37Xcx/6yE49qVNSQ8MpU0uVC+sR6mgc00sagS9ibo4qUSq3Qg0ci6FKonsxd1Juo3A+lIcUezHzBupN1Jt9zSFfelyMXMLuo3UwqaQg0crFzD91JuqPn0NN3U7C5iXdSbqi3UbqCeYk3Um6o91Jupi5iTdSbqj3UZoJuP3UbqjzRmmK4/NJupmaTNMm4/dSbqZmkzTFcfmkzTc0maBNjs0hNNzSZqibmWaKWkqTyRKKWkpAJRS0lIBKKKKQDSM1Ey4qakYZFTKNxormkp7Lz70ysGrFCUUUVIwpKWkpALSUtJQAUUUUAFFFFABRRRSAUGlptKKpMBwpab0pwNUmA4GnA1HTga0iwJVNTxPiqwNPU1vCQzYsbpoZAVNSa/p63sLajZr+9A3ToP4v9sf1/P1rLikrU068aCRWRuRXbFxrQ9nPb8hnL0Vv+INMVU+32K/6Ox/eIv/ACzY/wBD+h49KwK8itRlRlySEJRRRWQCUtJS1IgoFFFNMCxbS+W/setW7hMgOtZoq7ZzZHlt+Fd+Gqpr2UvkNdhgNSKaSZNjcdKYDWl3F2ZDRajbFXYZM1mqanifBrtoVbMxnG51ej3vHlufpXTWF0Y3VkOGHIrz23lwwZTgium0+88xAc819Hg8Tzx5ZHPrF3O+n231t9ph/wBao/eKO/vVDfjDDgiquj35glVgeO4rS1CBVxcQf6mTt/dPpXV8Lt0DEUude1j8/wDM29D1Eoytn2YVZ8RWjjytSsDiWI7hj/P+ea5O1uDDKD2PUV2Oi3qzRmCUgq3SuarHlfOiqMlUjySL1jex6nYpcRDG7h1/uN3FZ+o2+4HiqDMfD2skt/x4XJw/op7N+H8vpW/dKGHHP9azj7rutjya9F0KluhxlzGUamRSYrV1GDkkCsWQFGrtXvI7cPVLuQwpnSoYZfWpyc9K5atNS0Z7+ExLixk0aTxGKUZVv0rPtZJLG48iflD91vUVoZxTLiJbiLy36/wt6V5K58HU54/C90e3WpU8xpckvi6MnlhEqB09PzqALng//qqLT7h7eX7PP1HQ+taU0IZd8fNe9SqRqRUovRnxlWE8NUdOp0KMkQYbWrC1GwKEsg+XuPSulC5GD/8AqqOSLcNrVpsK9zhJoc9RWdcQYzXY6jp2CWQcdxWFPCehFZ1KKmi4zOekjIqB0zWxcQdaoSRYrx8RhnE6oVLme6VCy1edKgdK8upSsdEZFVhTCKnZaYRXJKBomQEUlSEU0isXEYykp1JWbQxtFLSVNgEopaSkIKSlooASiiikAUtJRQAtFFFABS0lLTGLS02lpgPBpRTKcKpFJkimpFNQg09TVplJlhWqZGqqpqRWrWLLTL0b1Zjes5GqxG9bxkbRkakMlXoJqxo3q1FJW8WbxmdFa3JHetuxviCOa5CCatG3nxjmtUrnVCqeiadqfQE5robW63YZG5rzGzuyMc10WnaiVI54rCphlLY7KdbuenaXrUkBGWNWta0LSvFcZkci11HHy3CD73sw/iH6+hri7O9WUDJ5rZtbp4iGVjivPqUHEqVNSfNB2ZyGs6PqGgXQh1GIhWPyTJykn0Pr7dfao4Jc45/GvVrXUre/tGtNRiS4gcYZJBkVyniDwTLbK93oJa6terW5OZEHt/eH6/WsHEuNfXlq6Pv0MyxvGjIIOKwvG/w/0nxnHJcwGPT9cIyLhR8kx9JAPX+8OfXPSpIZiD3BHBBrTtbjpzWMoXJxGFhVjyzR8w+JPD+p+G9Tew1m1e3uF5GeVdezKRwR7isnFfX+p2GmeJtMOm69bLc2/VGziSI/3kbsf0PfIrwL4j/DHU/CRe9td2oaGT8t0i8xZ6CRf4T2z0PseKzd1oz5jF4CeHd1qjz2rljqNzZN+4kO3+6eQaqYpKabWxwqTi7o3xdadqfF2n2a4P8Ay0TgE+//ANf86rXGk3do3m2recg5DxHn8qyas2d9cWjfuZCB/dPSq5k/iNvaxl8a17ov2utSJ8t0nmD+8ODWza3UNyP3Lhj/AHehH4VlC9sdQ4vo/KlP/LROP8/jUM+jzIPNs3E6dQU+9+X+FaJzW2qOmFSpFXi+Zfib7or/AHh+NRlWHT5h6HrWFb6rcQNsnBkA4Ifhh+Na1rqFvc4Cttf+63BrSNSMjeFeE9NmSrKVOMlT/dapRN/eGKRhnhh+BFR+Xj7jY9jyK0N7tFjIPpTSuar7in3lK+69Kesp9mHtRcOZPccVNN5FPEitSkA1SkxNJ7CJKyfdJFWI71h9/BqqV9KYQa2hXlHZk2aNBvs1x99Ru9eh/OonsyOYZTj0fn9ap5IqRJ3ToxFaqtCXxIm/cc3nR/6yIkeq/MKasscncGrEd5/eGfcU9vs9x/rFUn34P51fKn8LH6FUop6cUzay9DmrD2Q6wysvs3zCoGjuI/vR7x6oc/pUShJboliCUj7wqRZQe9QiZGODwfQ8GnbVbpUegXfQmDUu8iq2xh900eYw+8Klj5+5bWU96eJapCUGnbqRSqF0PmjIPWqe4jvSiQigrnLDIpqNofQ00S08SUWQXTImRhTdzL61Y3A0cHrS5SXEhWdhUi3HrTWjU1G0XpRZi1RYE6nvinCTPeqRRhTdxFFxc7NDfTGVH++qn6iqYlYd6cJz3ouhcye5I9nA38OPoagaxx/q5CPrUwmHenCVT3otFkOMGVTDdJ9193403zrpPvIT+FXd/vS7qfJ2YuTsyiL9h95SKlW/U9eKnbaeoB/Comgib+Bfwo5X0F762YovEPcU8XCH+IVWazjPQsPoaiazI+7IfxFK0uwueaNDzVPcUbhWYbaYdCppNtwv8JP0NO76oXtX1Rp5FIcelZnmzL1EgpBdMOrfmKXMg9qamFppUVQF23qv5Uou2/2ad4h7VF3YPek2e9VPtTeg/Ol+1N/d/Wn7ovaItbPek2e9VvtR/uGj7Uf7rU/dE6iLGw+tJsPrUH2r/Zb8qT7V/st+VP3Be0LGw+tJsPrVc3X+y35Un2o/3G/Kj3Bc6LGz3pNnvVf7S3ZG/KkNy/8AcaneAvaFnZ7mjYPU1V+0Sf3DSebKei/maLx7C5ytSUtJWR54lFLSUgEopaSkAlJS0UgEpKWikAxhkVEw/Op6ay5qJRuUmV6SnsPzptYNFCUUUUgCkpaSkAUUUUAFFFFIAooooAKKKOtADhRTRxTutUA7NLTAadVJjHA08GowacDWkWBKpxVmGTFUwakVq6ITswN/T7zyyVbDIwwytyCO4NZOuaaLRxPbgm0kPy99h/un+nr+BoikrWs7hHjaGdQ8LjDKe9dUoxxEOWW/Rj3OToq9q1g1hOBktC/Mb+o9D7iqNeROEoScZboQlJS0VmxBSUUtIApykg5HWmUtUmBpRsJ4sHqKgIKtg1DDIY3BH41dmUSIHSvRjP20L/aQ90QqakRqgzT1NEJkNF2GTFallcGNxzxWGrVbgl9a9PD13FnPOB2lndYIIPBrq9FvkZTBP80bjBrzmwuP4SfpW7YXRVgCcelfRUqqqwClPldmdNfW7W0xRuVPKt6irGl3hjkCscEdKLKdNStPs8rASDmNvQ1myh4pWVwVkQ4Iq1rozOrR9lLmhszvpli1nS2jfBfFZ/h2+eN30q8P76EZiY/xp6fUfy+lZ2h6kUkU5+o9av8AiGzaeOO/sji4hO9SPaudx5XyvYupSWJp+ZqXkQda5y/g2kmtzStQTU7ITKNrj5ZE/ut3qC/hyOlbUpW0Z48L05WZy+4qatQy5HNRXUW1jVZH2mtZxuerRqdTSJoBqvHJkc1Jurhq01Lc9zDYi3UWeETpg8OOVb0qfTboq3kT8OOvv71GpzTZY/MAIO2RfumvOp1ZYOevwP8AA78ZhIZnS00mvxNSaD+NOlQ7QRg0umXe8eXJw44INXJoP40r3YTUkmmfEzU6E3TqKzRnSRcYbketYmpaZnLRiulA7GmSQ4Hqv8qtSsVzHns8BU4YVnz2/tXdalpiyAsg5rm7q1ZGIYU5QU0bRqHMzQ4qs6VvTwVnzQV5eIwnVHTCoZTpULLV+SPFQOleRVo2OmMymy1GRVpkqJlrinTNUyuRTSKmK0wiueUSyOjFOIpKzaGNpMU6kqbANopxFJilYBKKKKQgpKWigAooooAKKKKAFpaSimMdSim0opoY4U4GmU4VSGSA1IpqEGng1aZSZOrVOjVUU1KrVtFlplxHqzG9Z6tU6PW8ZGikakUlXYZax43q3FJXRFm0Zm7bz+9alrc4xzXNQy1fgmrdHRCodlY35XHNdNp2phgATXnNvcdOa17O8IxzRKmpHVCqemW8wfBRua2dP1OW3YZJFeeabqZXGTXS2d6koGTXDWwnVHSpqatI6PV9E03xGrSgi01HHEyDhz/tDv8AXr/KuC1TTb3RboQ38RTP3JF5Rx7H+nX2rrYZWTDKTiteG+hvLVrXUYkngbgq4z+P1968+dJrcceel8Ose3+R55bz9M/nW5p9+UUo2HjYFWRhkMD1BHpTta8JS26tc6KzXVt1MJ5kT6f3h+v161zlvOQe/HY1hKPc0XLVjocr8Qvg9a6pHLqXgtUt7vl5NNLYR/eIn7p/2Tx6Yxg+B3lrPZ3MlvdwyQXETFJI5FKsrDqCDyDX19Z3hQgqcEc1Q8YeENE8dWuNST7Nqarthv4lG8egccb19jyOxFYOLR4eMyvedL7j5JxRXT+OPBWseDdQFvq0GYXP7m6iy0Uw/wBk+vqDgj0rmcUjwpRcXZiVNbXU1s2YZCvt2NQ4pKabTugTad0bSanb3ahNRhUnp5i9R/Wkl0gSp5mnzLMn90nB/Pp/KsapIpXhbdE7I3qDV86l8aNvbKX8RX/Mux3d3Yt5b7hj+CQVpW2qQS8Sfum9+n51Th1fenl38STJ645FSNp9rdru0+cBuvlSH+vWrjzL4Hc2hOS/hyv5M1wcgEYIPQjvUbIrHPQ+o4rAK3mnPyHjH5qf6GrlvqynAuE2n+8vI/KrVVbS0No4iL0mrM0SHHo4/I0LJg4BKn0alhlSZcxOrj2PSnNhhg4IrW3Y33V0w83H3hj36inBgehzUPlgfcYr7dRTDuU/Mv4rQHM1uWcA00r6VEsh7EN+hpwkHfj607hdMCDRkinbs0cd6pSYmhUmZehIqdLs/wAXNVdvpTSDWsa0oi1NAywzDEgVvZhUTWcR5iZo/o2R+RqnkinLIy9Ca09tGXxIn1JWt7hPuMsg/I1E0pT/AF0bJ7kcVMl0w681Kt0p61SjCXwsPQqh436EGjZ/dNWGht5edi59V4qJrIj/AFMzD2bmk6UvUkjyw96PM9eKRkuE6qHHqpphmAOHBU/7QxWTVtwuShgaXPvUWUboaMHsaQ+Ym3kUolqDcR1GaN478Ug5iyJRTw+aqZzRmncfOW91IcHrVbeRSiQ07hzEpRTTDF6GgSUocGnZMV0RmM9qaQwqfNGaXKhWK+4ilEpFTYBphQGjlZIgnNOEwphi9KYYz2o94V2TiUGnbwaqFWFN5FF2HMXd3vRmqW9hS+a1PmFzFsmmkA9RVfzTSib2quZCuiQxRnqi/lTTbxH+AfhSeaKUSij3WLQabWPtuH40w2g7O4/GpxIPWl3j1o5YE2RWNq3aU/lSfZ5R0lH4irW8UbhT5Ii5UVPJm/vqfwpPKuP9g1c3UZo5F3DlKeyf0SjbP/dT86uZpM0/Z+YuUqYm/uJ+dJib+4v51bzRmnyeYcpUxP8A3U/OjbP6IPxq3mjNHJ5i5TNpKWkrA4RKKWkpAJSUtBqQEpKWikAlJS0lACUUtJSAY65+tQsPzqwaY655HX+dZyiUmQUU4jvTaxaKCiiipASiiigAooooAKKKKQBRRRQAUA0lLQMdQKQGl6VSYDqUGmg0tUmA8Gng1EDTga1ixE6NirMUhHeqQNSo2K6Kc7MZuRPHd27W9yMo35qfUVzl9aSWVwYpOe6sOjD1rQhkKkHNaLJHqFt5E2Aw5R+6n/Ct6tJYiOnxL+rFbnLUlTXMEltM0Mww6n8/eoa8hpp2ZIUlLSVLEL1pKKWkAoqzaTbG2N90/pVSnA1rTqOElJDLtxHtbI6GolNS28nmJsbqOlRupRsV2TtZTjswa6j1NSo2KrqakU1pTmZtGjby4IIOK3LWfeoIPNcxG+DWjZz7WFexg8TyuzMJRtqdlpl6Ucc8iumnA1O1E0X/AB9Rjkf3x/jXAQzYwymuh0fUTFIpB+te1zcyutzpoyjJck9mWoZjFIHX8RXX6Hfq6iNyCrdK5zVIBJH9stxkHmVR/Oq1hdmGQc/Kf0odpqxi4yw87M3r4PoOqfbIgTaTHEyj09fqP8a6B2WaJXjIZWGVI7iqULx6pYNDLgtj86x9Fun0u/bSrs/u2OYHP/oNRBu9nuYY7Dcy9rAt6hB1IFYU6bWNdddIGWsC+hwTxXbB8yscVGdtDOjkxVpJM1QkG1jTo5MVjUgepRq2NFWxUqtmqaPmpUfFcFWkpKzPYw9dxd0ywwJIdDtkXofWtnTbtZ48Nww4YHtWGGzipEZlcSRHEg/IiuClVlg5csvgf4G+YYCGZ0+aGlRfib9xb/xJUK+hqzp12l1DxwRwynsafcW38SV7UKikkfDS5qM3TqKzRRkh7ryO4rKv9PSZSQOa21OODRJDvGV6/wA61UnFmqkefX1i0THIrKmg9q9Fu7NZlIYYauav9OMbHjitlaaN4VDkJ7eqMsJFdLPb47VQnt646+FUtjphUMFkqB461ZoMVUePFeNWwzidMZlBlqNlq66VAyV51SlY3jIrMtMIqwVpjLXNKBomQYoNPIpuKycRjaSnYpKhoYmKTFOpKmwDcUU6kxQFhKKWkpCCiiigYtFFFMBaWkooAdSim0tUhjxTgaYKUGqQ0SKakU1EKcprRMpE6mplaqympFNaxZSZcRqsRvVFWqZGrohI0TNOOSrcUtZMb1ajkrpjI0jI2oJq0Lef3rBikq7DLXQmbRmdNa3OMc1t2N+VI5rjoJsVpW9x05q7XOmFQ9G0/UwwAY1swyiTBU815vaXZUjmuh07UiMc1hUw6kjqhVaO4s72SBgQSKXU9IsNeVpMi1vzyJVHDn/aHf69fr0rHtbxZQMmr0bleVPFebVwrRtZS96LszmL+wvNJuBFfRlCfuOOUceoPf8An6gVJbzdK7SG9juLc219Gk8DdUcZ/H6+9Ymq+GniVrjR2a4g6mE8yJ9P7w/X69a4J0mivadJ6fkRs1pqmnS6dq9tFeWMww8UoyD7juCOxGCO1eHfEb4OXWlrLqXhPzdQ00fM9tjdPAO/T76j1AyO44Jr1eC4IbuCOxrasb5oyCjYIrmlC2qOXF4CFZa7nxdikxX1F4++GGk+MFkvdL8rTNcYliwGIbhv9sDoT/eA+oPb5y8RaDqfhzUnsNatJLW5Tna3IYf3lI4I9xxUnzOIw06ErSMnFJT8UlFjnG0qsVOQSD6ijFJSA0rXV7iIbZMTR9CrVYxp1790m2lPbt+X/wCqsWitFN7S1NVWla0tUac2mXdud8X7wDkNEefy60sGqTJxMBIBxzwfzqra309t/qpDj0PIq+NQtrri+gG7++vWqjbeLsaRlHeDsy3BfQTcBtjHs3H61Z5FZT6Ykyl7GdZB/dY4P51W33li21t6D0YZU1p7WUfjRv7acfjRuMit94c+vSmFGH3Wz7GqMOqK2BMhU+q8j8qvRTJKMxMG+n+FaRlGWzNIzhPZkedvUFPcdKeJD2ww9uKkzUZjQnPQ+o4p2ZTuKJB34PvT9341CysOhDD3pmdvUFKdw5mizkd6TaO1Qh27Yb9KXzB34+tO4cw8qaaeKXd75pd3rTDQQMRUizsO9R8Gk2+lVGco7MRaW5/vCn+cjdcH2IqiQaTOK1WIl1JuW2t4H/gAPqpxUbWmP9VMw9jzUAYjoakWZh3/ADp89OW6JshGinTsr/Q4qNnZf9ZGy/hVhbn1p4nU96fJB/CwKgkRuhGfrTs+hqyyxSfeRG/CojaxH7pZPoaTpS6E6jMn60bqDbSD7sufqKYyTr1UN9DUOElug5mOzRmoixX76Mv4UglU9DSuHOT7iKXzDUO+l3Uw5iYS0vmCocikp3Y+Ysb6XdVajJ9afMxXLOaTioNxFHmGnzBcmIFN2CmeZS+ZTuhXF8oU0xU7ePWl30WiBH5RpPLNTbqM0cqEQbGpNpqxmijkQithqMtVjijijkEV8tRuap8CjAp8jAg3tRvapsCjAo5GFiHe1G9qmwKMCnyMRDuak3NU+BRgUcj7gUKKU0lYnAJSUtFIBKSloqQEpKWkpAJRS0lIYlJS0UgEpKWigCKRe4/H3qMj0qxUTrjkdO9ZTiNEVFKRSViUFJS0UgCkoooAKKKKACiiikAUlLRQAUopKKBi04U3rQDVIB9OBplLVpgSA04GowacDWsWBOjVbglKng1QBqWNq6ac7MDVuoU1K3CnAnQfIx/kfb/PrXOSI0bskilWU4IPY1swSlSOal1C0F9F5sOPtCj/AL7Hp9aeIo+2XPD4vzHuc9RS+x49qSvLEJRS0lIQtApKKQD0YqwI6irvE0eR1qhUsEnlvnt3rpoVeV8stmNMf0p4NPnTI3r0qEGtmnCVgaJlNWInwaqKakVq3p1LGckbtjPkbSa04JjG2Qa5m3l2sK2beUSJ1r3sJiOZWMfhdztdD1PaQrnKng56VJqlp9mkEkX/AB7yHK/7J9K5O1nMTjniuv0i+jurc211yjDFd/N1R3RtXhyS36E2jag0EoBPK/rW3rlmmqWIkiOJV+ZWHUGuSvIJLK58tz7o/wDeFbmg6lj9254PBFD11RjSvBunMu6DqhvIWguRtuoflcevvVq7iDLWNr1rJazpqViMun31H8a9xWnY3sd7bJLEcqw/Kt6M+b1PMxeFdGXNHZmNdxYNUG+U10V7DuBIrDuY8GulrmQ6UxsUtWkfNZhO01NFL61yTgehSqWNNXqVWqnG+alVq4atJSVmerQruLui9BM8UglhOHHUdmHoa6jT7tLuEMnXoynqDXGq1WrW4eCUSRHD9wejD0NcNOpLCy5ZfD+ReZZdTzSnz09Ki/H1/RnU3Nt/ElVlO04q7pt5HeQ7k4PRlPUGlurXPzJXrwqqSPhHz0ZunUVmik8ayr6H1qhdWwbKyL+NaAJU81IVWRcH/wDVWyk4mykcbf6bgkgVh3NoVzxXoU9vjhhlfWsi+08HkCumNRS3NYVbbnBTW/tVCa3rrbyxK5wKyprYjPFTUoqSOqFQ5qSEiqzx1vzW9UJrevJr4LqjqjUMh46iZcVoyRYqu6V5NWg0dEZlIrTGWrTR1GVrjnTsaqRXIpuKmZaYy1g4F3I8UlPIpMVm0AyinUmKmwCUlOpKVhiYopaKVgEopaKAClpKWmAUopKWmAtKKSlpjHCnA0ynCrQyQVIpqIGnCrTKROpqZTVZTUqmtoyKTLSNViN6pKamRq6YSLTNCN6txSVlxvVmN66YSLTNiGWr8M1YcUlXIZa6Is0jM6C3n961LW5xjmuZhlrQgnxWqN41DsrG+IxzXR2GohgAxrz22uOnNa9ndkY5qZU1I6YVD0FGVxlTzVq3uZIGBBIrlNP1EjGTW7b3KyjrXn1sKdcKqkrM0b7T7HWQWk/0e87TIPvf7w7/AF4PvXMX1jd6VMEu0wp+5Ipyj/Q/061vAkcqavW94rQtBcos0LcMjjINebVw9i1zR+HVdv8AI5e3uMYOal1rTdK8U6Z/Z3iG0W5g/wCWcg4khP8AeRux/Q98ir2o6BhWn0ljLH1aBjl1/wB0/wAX8/rWNDOVbacgg4IPauGdNrcUqcK0WmeDfEf4Vap4UEl9YFtS0TOftCL88I9JF7f7w4+hOK83xX2xZ3zR9OVIwQehFeafED4P2GuLJqHhHyrHUeWexJCwyn/YP8B9vu/7tZNNHgYvLXT96nsfOOKKuapp15pV/NZalbS2t3C22SKVdrKfp/nNVMUHktWG0Yp1JSENopaKAFR2RsoxU+orQg1WZRtmAlTuDWdSU4ycdi4zlHZmvjT7v7pNvIfyqKXTLiL54cSr1BQ8/lWdU0F1NAf3chHtVc0X8S+4v2kZfEvuLMd/cRHbJ8+Ozjkf1q7DqEMnDZQ+/I/Oq66mkoC3kKyD+9jmnfZLS55tZ9jf3XrSLkvgdzWMpL4JXNBW3LlSCPUHIpc1jvZ3dqdyhsf3kORTo9RkXiVQ/v0NX7ZLSSsae3tpNWNIxqeeh9uKaUYdDu+oqGK9hk6ttPo3+NWN2RkHg9+1aq0tmaJxlsRdOqsvuKcrnsQ1SZpjKrdRRZhYN/qCKUNnoaZtI+6x/HmmkHuufcUXYrsn3GjPrVcNjoxHsadvPoD9KLhzEvBpMehqPeO/FKG9DTuK44g0lG40u6mGg3NOErDoTScGkwKpSa2ESidh1p4uB3zVYikIq1Wkhal0Tqe9DGN+oU/UVRxRnFX7buiS0beE9Fx9DimG1H8MjD681CHYdDThM470c1N7oVhxtpB0kU/UYppimHYH6Gni4bvSi4p2p9xWIcSjrG34c00yEfeVh9RVrz1NL5ynvRyR6MRU84HvTvMBqzuQ9cGmlIj1Vfyo9m+jC7INw9aXIqTyYT/CKTyI+24fjR7OQXYzI9qWl8hezN+dJ5H/AE0ajkl2C4fjS5PrSeS3Z/0o8pv7w/Kjll2C4uTRuNJ5T/3h+VHlv/eH5U+WXYVxdxo3Gk8t/wC8v5UeW/8AeH5U7MLjtxo3Gk8tv74/Kjyz/f8A0oswuLuNG6m7MfxmjCj+I/nT1C47NJupPkHcn8abuQdFzSuK47fRv9Kb5noAPwpDIaOZCuRUlKaSsmcQlJS0VIxtFLSUgEooopAJSUtFIBKSlpKQwpKWkpAJRiiigCFl2n2NMIqwRkc1Cw2nB6VhONikxlFKRikrMYUlLRSASiiigAooopAFFFFACUtFJQAoNL1pKAaYxwNLTaUU0wHCnA0ylBq0wJAaepqIGnA1tGQFqNqt28xUjms1Tip0aumnUswuWNVsxOhuYB+8Ay6j+L3rFrftZyjDmqeq2QUfaLcfuyfnUfwn/Cs8TQ5v3kPn/mN66mXRRRXnkiUUtJUgFLmikouBatZcfI33T0pZU2N7GqoNXIXEsexuo6V2Upe0j7N79ClroRg08GoyCrYNKDTjJp2ZLRYRsVetJyrCs0GpY2wa7aFZwd0Zyjc6RWDrkVcsbpoXHOKw7C4x8rGtA+or36VVTjzImEnFndW00eq2XkSkCReUb0NZgeW0uWSQbXQ4YevvWPpl60EqnOK6mZE1e0DxkC6QfKfUelaqVtTucVXjdfEvxNvSb1bmHyZSCCOKxbhW0DUyefsczc/7B9fpWbY3bQS7WypBwQexrqm8rV9PMcgBcCm24vmiRZVYOEyZZRJGD1BFUbyDOcVlaZcy2F0bC7PTmJj/ABL6fhW7uDrXo0aiqR5keNUpSoy5Wc/MhBqDOK1ruHkkVlypg06kOqN6U7kkM2KuxyZrIzg1YhlxXFUid1OZrK1PDVTjkzU6PmuKpBS0Z6NGs4u6L1pdPBKJImw46jsR6Gux0vUI72LjhhwyntXBZqxa3Lwyq8bFXH61yQlLDuz1j+Q8xy6lmsOaOlVde/k/8zuLu1z8y1R5Q1a0fVI72Pa3yyDqDVm6tQeVr06dVNI+EnGphqjpVVZooqQ64NV57fH3Rx6VIytG1SJIGGDW6dtUaqSZh3VqH7Vh3lhgnArtZoA/I6+tZ1xb9mFdNOqWpuJwlzaEZ4rOmt/au2u7IHoKx7myx0Fb2U0dMKtzk5rfrxVGW3rp57UjtVCa3rjr4RSOqFQ5148VC8dbU1vVKWDFeNXwjidMalzMZKjK1fePFQPHXnTo2N1MqFaYVqyyYqMrXLKmaKRBikxUpWmlaxcSiPFFPxSYqLAMxRS4oxU2GNopcUUAFFFFIApaKKYC0tJS0xi0opBS1SAcKeDTBThVIpEimnqaiBp6mtIsZOpqVTVdTUimtosq5aRqnjaqampkaumEiky9G9W4pKzUarEb10wkUma0UlXYZaxo3q5FJXRFlqRtwTVpW9x71z0MlXoZelbI1jM6i1usY5rbsb4rjmuMt5/etO2ufem4pnRGod/Z3wcDJq+CH5Brh7S7Kkc1vWN/0ya5auHT2OqnWsdBDO8TZBIqa6trPVl/0keVc44nQcn/AHvUfr71QhmWQdal5HIrzKuGOq6nqtGZN9YXWmSATruiJwsqcq3+B9jTre4xgg4PrW/bXpVTHKBJEwwyOMgj6VTvdESVTNpTc9WgY/8AoJ/ofz7V5tSg47Db6T+8w/FPhrRfGuni212DFxGuILyLiWL6HuP9k8fQ8185fED4ca14MlMtwgvNKZsR30C/IfQOOqN7Hj0Jr6SjlaOQpIrIynBVhgg1pw3KSQPDMiTQSKVkjkUMrqeoIPBFckotbHn4vLoVfejoz4kpMV7/APEH4MQ3iyaj4J2pN96TTHfg+vlMf/QSfoe1eD3lrPZ3MltdwyQXETFJI5FKsrDqCDyDSPna1CdGXLNEFJTqSgyEpKdSUCEopaKVgEozjpRRQBat76eH7khI9DVoX9vccXcC5/vLway6KtVJLQ0jVktDVNjbzjNrcDP916ga1u7U5UNj1Q5FUQSOhxVqC/ni6OSPQ004PyK54PdW9CWPUHXiVQ3v0NWo7yF+rbT6MKh+3QT/APHzCpP94ClNpazc285U+jVrGUl8LuaRlL7LuXQQRkEEeoorNazuofmjy3uhpFvJoziQZ9iMGq9rb4lYv2tviVjSOD1pmwduPpUEd7G33sr9eanR1cfKwb6GtE4y2ZSlGWwhVh0OabjHVT+FSZozT5RtEe70b86XcfQGnEA9absHbilZk6hvHvShh60wg+uaQg9xTuK7Jc0ZqHOO5FKGPqDRcOYl3UZFRbj3FG8U7hzEnFGBTNw9aM07hcfikxTc0uadxXQYpMUu6jdQLQSjJpc0ZoEJuPqaXe3rSZFHFVdgL5jetHmt60nFJxT5n3Ad5retL5retMop8zEP81/Wk81vWm4oo5mId5retHmN6mm0UczAXe3qaNxPc02lyKV2IMn1oozSZouAtFJmjNFwCikzRmi4DjSUppKo4hKSlNJUjEpDTqSkAlJS0UgG0UtJUgJRS0lIYlFFFIBKSlooGJSMuRzS0UmgK5GODTSKsOu4e9Q9eD1rCUbDG0UUVmUJRRRQAUUUUgCiiigQCiiigBKKDS0AFLTelLTGOpaaKWmmA8GnCo6cDWiYEgNPU1EDTga1jICyjVetp8cNyCMEHoay1apkbFdVOpYaZHqVl9nbzIuYWPH+yfSqFdBDIrxmOQBkYYINZN9am1k/vRtyrf0rlxNDl9+G35A11KtFFFcZIlL1opKQBTlYq2R1pOtJTTs7jLjYmj3D7w61EDTIpCjZHTvU8qgjevQ9a67+0jzrdbj3VxAaepqEGng04TJsWoX2sMVtWc4kTB61zytVu1mKMK9PCYjkeuxlKJung5Fauj6i0Eo5/WseGQSpmlyUbIr2U+qLpVHB3R2upWwvoftdr/rgPnUfxD/GotH1FoXU55HUetZuhamY3Csav6tabf8ATbUfKeZFHb3q0ztnFVF7SG/U2tcsk1OyE0BxKvzKw6qaoaPqLS5hnG2eM7XX+tN0TUvLYKxyjcEelGvWLI631l99eSB0YehqoVHRldbGNWkq8PM1mIdaz7qKmadfrcwqyn2IPUGrj4da9eElJXR5HK4OzMWRcVGGwavXMWKoyLg1hVp9TqpzLMMtW45KyFbFWoZfWuCpE7YTNVHyKWqcclWUfIrmlFPRnXTqOLui1bXDRSKyMVYdCK7PRNZS6QRTYWQdvWuDPtUkE5RgQSCOhFcy5qD01ia4zB0c1p8s9JrZ/wCZ6Tc24cZFZcsTRtUeha4JQIbkgP0B9a25oVlXIxXfSrJq62PhcThq2BqOlVVmZEcuODUjIsi+tNuICjcVEkhU4rqWuqCMlJEFxb7eoyvrWbcWwPbIroVYOMGqtxbdSnT0rWFRopOxylzZ56Csq4syO1dfNCD2waoTW+eCK64zUtzaNRo46e2x2qjNb+1dbcWeegrMuLTGeKU6SkjphVOXmt6pyQ4rpJraqUtvXnVsEmdUKpgvHULR1ry29VZISK8ithHE6I1DMZKYVq88dQtHXBOi0bKZVK0wirDJTCtc0qZopEOKTFSlabisnEojxRinkUmKmwDMUU/FJilYBtLS4oxSsAlLRRTGLS0lKKYxacKbThVIBwpwpgpwqkUSg09TUS08GtYsZMpqVTUCmpFNbRY0WUap0aqimpkauiEiky7G1Wo3rPRqnjauqEhmpFJ71cikrIjercT10RZSZsQy1fgmxWHFJVyKStkWpnQ29x71qWt1jHNcvDNWhBP71Vrm8ah2VlfEY5rctbtXAzXCW1z71rWl2RjmsZ0lI6IVGjr+GGRTo5WibIJFZVne5wCa0ldXHFefVw5206yejLswtNTQLertkAwsycMP8R7Gse90650/52/ewdpU6fj6fjVvBFWrS9eDjqp4KnkEV5tbDdUbWa1ht2MmC4IIIOCO9ZfjHwhonje126vD5N+i7Yb+EDzE9A399fY/gR1rqLnSoLsGXT2WGXvEx+U/T0/l9Kxz5ttMYp0aN16qwrzp0mtzKpRhXTjJHzB48+H+teDbj/T4hPYO2Ib6EZjf0B7q3+yffGRzXIV9tCaKe1ktrqKK4tZV2yQyqGRx6EHg1454/wDgukqyX/gk8/efTZX5/wC2bnr/ALrHPoT0rHVbnz+Ky6VL3oao8IpKnurea0uJLe6hkgnjYo8cilWVh1BB6GocUzzLCUUUUAJRS0UCEopaKVgG0U6kosAlKDjpRRSsBPFdzRfdc/Q1aXUg4xcRq4+lZ1JVqcl1LVSUdmam2ym+6TG31pjae3WGVX/HBrOp6SOn3WIp80XuiudPdFsm7g++Hx7jIpyX399PyNMj1CZepyKl+1wS/wCuiXPritIy/ll95Sl2ZKlzE/R8H34qUHI45FVfItpP9XIVPoTmm/Y5V5ikDfQ4NaKc+qv6Fqcu1y5SVTL3UX31Yj3GaVbwfxp+Rp+1j1H7RdS1TdoqNbiJv4sfUYqUHcPlIP0q009h3T2G7fekINPop2CxHj2o/On0lFhWG596XJpcUmBSsTYNxo3UmPrRg0w1F3CjcKbzSUXAfkUUyincQ+imZoyaLgOpaZk0uTTAWik3GjcaBC0Um40bjQAtFJuo3GmAvNFJuNG40AOxRim5NGTTAdikpKSmImNJS0lUcYlJTjSUhjaSnUlIBKSloxUgNopaQ0gEopaSkMSkpaKQDaKWkpDCkpaSgBKZIueR1qSkqWroZX6jPekqSRcHcKYfUVztWGNopaSpAKKKKBhRRRQAUUUUhBSUtFAB1opKU0AFKDSUUwHUtNFLVJjHg04GmZpwNaJgPBqRWqEU4GtYyAtRvg1bUpPEY5RlT+nvWcrVNG+DXTTn0Y0yjdW7W8uxuR1VvUVDW66Jcw7H47g+hrGniaGQo4wR+tcWIoezfNHZiaI6SlpK5mIKWkopDCp4JNp2t901DSVUJuDugWhYlTY3HQ9KQGnQuHXy3/A0xgVbBrolb447DfdEgNPVqhBp4NXCZLRp2NwUYAnitbIdciuaRsGtWxueNpNezg8T9iRm1Zl5WMbAjiuo0HVQR5cpBB4INcu2GHFEUjROCK9E3o1XB3Oq1G1+xzedBn7O54/2T6VqaRerKnkTYKtwKzNH1FLmEwXGGVhjBqK5hewuBg5iY5RqalfRnVKKXvw2H6rbSaVdm4hBMLH51H860bS7WVAwIIPep7WaPUbUwy4344JrnJFk0i8Mb58hm+U/3TW2HxHsZcsvhf4HLiaCqLnjudHIAwqhPHU1vcBlHNPkG4V7GkkebG8WZTjFIrYqzNHVRhg1xVadjrhO5bil9atRyYrKVsVZikrhnE64SNVHyKGHpVOOTHerSPkVj5M3jJxd0SRTFGGa6zQtd27Yro5XoGrj2HpSRSmNqwcXTfNA6q0KOPp+yxC9H1R6uypOmRgg9DWZdWpU8VgaHrjW+1JSXiP5iuwjljuog0ZDKR1FdVGt2PisfltbL52lrF7PuYe4oeanjlz1qe8te61nMGQ13RakjnhNSLE0KyDjrWbPEU4YZHrV6OapGCyLg1cZOO5djBlh7jmqc0Aatu4tipJSqMig9Rg11QmUmYNxaegrOntcdq6d09aqzW4bpWt1JamsajRyk1tVKW3rqJ7X2rPmtvasqlBSOmFU5uW3qpJCRXRS2/tVOW39q82tg0zpjVMJo6haOteS3qrJDivLq4Ro3jUM5kxTCtXWjqJo64Z0WjZTKpWm4qwyUwrXPKmaKRDikxUpWm4rJxKTGYpKfRip5RjMUU/FGKLANxS0uKMUWGFFLiloSABThTadVIY5aeDUYp4q0MetSKaiFPWtYsaJ1NSqarg1IpraLGWkNTI1VFNTI1dEJFF2NqsRvVBGqwjV0xkBoxvVqKSsyN6sxvXRGQ7mtFJVyGWseN6txyVsmUpG5BPWjb3HvXOwy1ehmq7XN41DqLW6xjmtmzvSMZNcdbz+9aVvc9OazlTubxmdtDOripWGa5q0u8Y5rZtroOOTXFUoHXTrWLiSNG2RkVe+0QXkIhvkDqPuv0Zfoaz8hhSH1rgq4dM7E41FqJeaZNagy25M9v8A3gPmX6j+v8qgguMEEHn1rQtbyS3b5TU09na6gC8JFvcHnj7rfUdvqK8yrh2thSTXxbdzk/GPg7Q/Gttt1WHyb9V2xX8IAkX0DdnX2P4EV85+PPh7rfg2bdexC405mxFfQAmNvQHurex98Z619RzRT2Uuy4jKHseob6HvVlZUlt5IJkjmt5FKyRSKGRweoIPBFcUoOL0POxWXQqrmjoz4ipK9/wDH3wYgu1kvvBhWGf7z6dK+Fb/rm56f7rHHoR0rwrULK6068ltL+3ltrqJtskUqFWU+4NJM+frYedF2mirRS0UzESilopBYSilpKAsFFFFAhKKWigBKKWigBKKKKVgD6U9ZpE+6xplFNXWwJstx38q9eal+2RSf62NT9RWfRVqpLqWpyRobLWTplT7H/GkNmOscw/4EMVQpyuy9GIo5ovdBzLqi55V0n3SXHsd1IZ5YziSPH1GKgW4kHcGp0vmHXP55q1JdJNDUl0Y5bpD1Uj9aes0bfxD8eKZ9ohk++kf/AHzj+VLstX6b1P8AstmrU5dGmVzPuTA5HHP0oqubSP8Ahmx/vLijyJ1/1cqt9H/xqvaS6xHzMsUlQYul6oxHrtz/ACpv2lh99B/Kj2seo+dFmkqAXK91YfrThcRnuR9RVKpF9Q5kS0UwSoejr+dPBB6EH8apNPYLoTFGKdg+9JTGJijFLRQITFGKdRTENxRilooATFGKdRQA3FLilooATFGKWjFMQmKSnEetNLKOrL+dO4XJaKWkrQ4xKQ06kqRjaSlNFIBtFLSUgEoooNIBKSlpKkYUlLSUhiUUtJSASkpaSgApKWikMSoGXY3qKnpGGRg1Mo3AgIptOI2nBpDxXO0MSiiikMKKKKACiiikAUUUUAIaKKKBB0paOtJQAtLSUU0McDThTKWqTAkpQaYKdWiYDwcVIrVEDTga1jIC1G+DUs8S3cWOBIPut/SqatU8b4NdEZKS5ZbDRmOjI5VwQwOCDTa17uAXKbk/1oH/AH17VkEYODXBWpOm7dBNWCkpaSsRBRRRSGKDirKnzkx/EKq05WKsCODWlOfK7PZgnYf0NOBpzgSLvXr3FRg1o1yPyBqxKDU0LlWGKrA09TW0J2dxNG7aXG5cGrLDNYVvKVYVrW8wdea9zDYhVFZkbFq3maGQEHFdXp95Hf2v2e45z0PpXHmp7S4aCQEHFdNzqo1nB2ex0H73T7rY56HKt6ite6ji1exIIHmAVRt5otUtPKlIEg+63oaq2s8tjdGOTIZT+YqnqrM6XFR1jsypaTSWlwbW44IPyk9xW3DOGFM1eyj1K186HAkXnisbT7twxim4lTgj1966cJiXTfsp/L/I4MTh/tRN+QbhVOaOpYZtwp7jdXqu0kcaujNYYpVfFTSpVZhiuGrTsdUJFyOTNWY5cVlo+KsxyZrhnDqjphI1EcEUOuelU45MVaRwRWSZsnYRXaNuK29H1eS1f5Dle6msZ1zUOSjcVLjreJ0qpGpB0qyvFnqlhfw30OUIz3FNurYNyK8/07UHikDI21h+tdrpOsx3ahJcLJ7963pVfvPmcyyaWH/fUNYfiitLGyGmpKVPNbNxAsgyKyLm3Kniu+FRS3PKhO+jJlcOOar3FuGHFQByh5qxHNnrWiutjWxnTRMnuKqsB2rbkRXHHWs+4g//AF1tGYIoMobg1VmtwelXJFZevIqLdWykWroyJrb2qlNb10LANVaaAHpVOzNYzOalt/aqktvXRTW/tVOWD2rCdFSN41DnpIPaq0kJFb8lv7VUkgrgq4RM6I1DEaPFQtHWvJBVaSCvNq4Ro2jUM1kphWrzR4qFkrgnQaNlMqlabtqwUppWsHTsWpEOKSpStN21k4FJjKKfikxU8pVxKKXFFFhhS0UtOwxRS0gpRTQDhTxTBTqtDJFqRTUS08VrEZMpqVTUCmpFNbRYyyjVMjVVU1KproixlxGqxG9UVap0auiMgNCN6sxvWcjVYjet4yGacclW4payo3qzHJW8WNM2IZver8E9YUUlW4Zas1jM6O3uPetO1ucY5rl4ZsVoQXHvUyhc6IzOxtbzOAxrQRww4Oa5C3ucd61bW8xwTXJUpdjohVaNphSK5Rsg4qOGYOKkPNcVSimehSrp6M0rfUFeLybtFliPZqhuNKyDLpzGROpjJ+YfT1/nVA1NbXTwMCpxXn1sKnsaul1gQpKVbByGB79RWb4q8L6J4wsxBrlrulRdsV3F8s0X0PcexyP511Tva6muLgbJscSr1/H1rOurKez+ZgHi7SJyPx9K82pRcdznnTjUXJNHzB4/+GOteEi9yq/2hpGeLyBDhf8ArovJQ/p71wR4r7bguSoI4IYYZTyCO4IrzXxz8I9M1xZLzw55Wm6geWt2GLeU+39w/Tj2HWsrW3PDxOWSh71LVHzbRWtr2g3+hag9lq1nLZ3S87JBwR6g9CPcEisxo2Hv9KOVnlNNaMZRS0UhCUUUUAFFLSUgEopaKBWEopaKYWEopcUUgsJRRS0CG0U6koASilooAKSloosAoZh0Y/nThM475+oplFNNrYLk63Tr/wDWOKlF8/dm/HmqdFWqk11HzMu/akb7yRn6oKN9u3WNPwYiqVFP2ndD5mXvKt2HAkH0YGm/ZoT0kcfVap0oJHQkfjRzR6xC6Lf2VR92cfkRR5Eg+7Ov/fRqsJHH8R/Ol86QfxZ/CneHYLoseVcdpAf+BCl8u69j+IqAXD+35Uv2l/QVXNHux3RNtuh2/QUn+lf3P/Haj+1N6D86d9qP939aOaP8zDTuOzc/3P8Ax2jdcf8APP8A8dpv2o+h/Ol+1f7J/OneP8wadxd1x/c/8dozcf3f/HaPtR9D+dJ9q9j+dO8f5g07i/6T6f8Ajopdtwe+Pypv2o/3T+dJ9pP90fnRzR/mDQf5c/d8f8Co8iQ/ek/8epn2lvQUhuH/ANn8qOan3DQk+yju4pRbJ/ezUBnk9fyFJ5rn+Jvzo5qa6BdGlRS0ldpziUUUUgGmkpxpppCEpKdSUhiUlLSUgEopaSpGJSUtFIYlJS0lIBKKWkpAFJS0lIYlFLSUANkXcPeoevB61YqOVf4h+NZTj1QEVJTuo96SsRiUUUUDCiiigAooooAKKSlpCEpaSigBaKTpS0DFopKWmgHClBplOBqkwH04VGDTq1TAkU1IpqHNOU1pGQFuJ8Uy9t/OXzYvvjqP73/16jU1PFJit9KkeWRS7GTRWhfW2QZoh7sB/Os+vOqU3TfKyWrBSUtFZiE+tFFFAx8TlGz271JIo++v3TUFSwybeG5U1rTkmuSQ12EBp4NJImxvUHoaaDVaxdmJkytVy3lxVAGpI2wa6aVVxdxNG9DLvGDTzWZBL05q/HJuGDXtUqymtRIvWN00EgIOK6bMeq2oGQtwo+Vv6Vx2fSrun3jQSAg1spdGddGry+7LY3dPu5LWcxSjBBwQaXXdO81FvLM4cc8VJMianbiSIgXKj/vqm6ZfFGMM4wOhB7VUkpKzOhxto9jOsbzzF9GBwy+hrVhm3Cs7XNPa2l+12gyp+8o7iobW5DqGU5BrrwuKafJPc86vR5XobTDNVZEp0M2RUjfMK9N2mjnV0UWGKVXxUsiVXYYrhq07G8ZFuOTNWY5MGsxWxViOTNcM4HTCXQ1UfIpWG6qMcmDVpHyKzTNBhyjcVbtbsgjJwR0NQsAwqu6lTkVVrm9Ks4aHc6VrhULHcHI7NW9mO4TcuCD0ry+3uihw1bum6nJBjY25O6mtITa3PNx2UU696uG0fY6O7tO4rOcNG1atnqEV2nBG7uDRdWyuMrXdTq9GfOPnoy5JozY56nysg5qpPC0ZNRLKVPNdK11RqrS2JZ4cciqE0QPsa00mDjBqOaMMOKtS7lJGM4ZOvI9aj8zNXpoytU5I1bpwa0TLUUxjYaq8kI7U9wye49qb5tVcOVopywVUkgrWJDVE8YPSh2ZcZNGJJBVaSCtySGqskNYzpJm0ZmHJBVaSCtySGq8kNcdTDJm0ZmI0RFRMmK15IarvDXn1MJ2NozM0pTClXnhqFoyK4p4do1UyrtpNtWCtNK1zSpFqRBijFS7aTbWbgWmR0Yp+2kxU8pVxMUtLilxRYdxBTqSnYppDuKtPFNFOFWhj1qRTUS1ItaoZKpqVTUC1IpraLGWFNTK1VVNTKa3ixlpGqdGqmpqZGreLAvRvVhHqgjVOj1vFgaMb1ZjkrNRqnjetosdzWilq5DNWNHJVqOStEaRkb0E9aNvcdOa5yKWrsM3SpcTojM6m1uyMc1rW9yHHJrkILj3rStrnHeuedK5vGbR0uc001TtroEcmrgYMOK450+53Ua/cFYqcg1oWOpPF8rcqeCD0NZxpma5KlBS3O73aqszansIbseZZMI5O8ZPyn6elZTiW3kKTIyOOoNOt7lojkGtaK8hu4RFeIHXse6/Q15lXDNbGM6cobaowdY0zS/EWnfYdds47u36ru4eM+qMOVP0/GvCvHfwi1PRhJe+HjJqumDJKBf8ASIR/tKPvD/aX8QK+ibrS5IwZLRvOi64/iH4VUhnZGyCQw71xuLg9Dz8Rg6WIV+p8YEA9f5UwxjtxX1L42+HmieLhJcbRp2rNyLuBRtkP/TROjfUYPuelfP8A4v8AB2teE7ry9Xtj5DHEV1F88Uv0b19jg+1WnGWjPBxGEqUHrt3OYKEe/wBKZViggHrzQ6PY5SvRUxjB6cUwxkdOazdOSAZRSkEdRRUAJRS0lABRRRQAUUUUAFFFFACUUtFAhMUUtFACYoxS0UAJRS0UAJRilooASjFLRQAlGKXFFMBKKWigLCYpaKKACilopgJRS0uKAsJRS0UwEopaKAExRTqKYGqabT6bXpmIlJS0UgG0lOpKkBtJTqSkAlJSmkpDEpKWikwEpKWkqRiUUtJSASkpTRSASiiigBKKKKQxKKKKAIJF2nI6U088irDDIOagI2tg1hONmMbRSkUlZgFFFFAwooopAFFFFAgpKWkoGLSUUtAgoopKBjqKSlpoBwp1RinA1aYDwacKZmlFaJgSKakVqhBpwNaxkBcikxVS+ttn7yIfIeo/u/8A1qerVYjfseQeCDWsoxqx5WVuZFFWby38ptyf6tunt7VWrzpwcHyyJsJRRRUMQdaKKXrQMlicFdj9OxprAo2DUdTqfMXa33h0NbRlzrle49xoNOBqPkHBpwNOMhFiF8Gr0UnpWWpqxDJiuyhWs7MRrxybhzT84qij9xVqOTcPevUhU5twNXTb5oJAc8Vu3Ma30QuLfAnAyw/vVyGcGtPTL9oJBk8VtGdjso1VbklsbunXgdfJn6dOe1ZGq2TadcGaIE27n5gO3vWncxC5T7TbY8zqyjvT7O4S5hNvcc5GBmqkubVbo2nC65WZcE/AIOR2q/DNkVkXls+m3BRuYGPyn0qWOXB6114bFt6S3POqUnF2Nc4NQyLTIZsipshhXpXU0ZLQqsMUK+KldagYYrjqU7G0ZFqOTNWI5MGs1WxVmOTIrhnCx0Qlc045M08gGqEcmKsxyZrNSsaDZExyKIbhomqbqKgljrSMu41Jxd0bFpd8hkbaw9K6Gx1fOEm4Pr2NcCkjRNkVqWt2HADda3g7bE16NHFxtUWvc71tk68Y9qzbu0K5IrLtL6SHHO9P5Vt217HcJ1BrqhNo+dxOBq4V3WqMglo25qWO49av3VqHGVrJmhaM11RkpGcJqW5bYq4qlcQY5FNWYr1qZZgw5rROxqolBsr1qF41fpwfatGWNX6VRmjKnirTuWim6OnTkUzzfWrJfHBqN1VxRbsVyJke4GmMoNI8TL905qPeV4ORUuTW4uRoR481XeKrQfNIcGldME2jPeGq8kNajIKhZKiUUzRSMl4ageKtd4xUDxVzzopmqmZLw1C0VarxVC0XtXHUwyZopmY0dMK1otFUTRVxzw1jVTKWKTFWWiphjrnlRaLUiDFLipCtJisnTLUhmKXFLilqeUpMTFKBS0op8pVxVFOFNFPFNIpMctSLUYp4rRDuSA1KpqEU9a2iBOpqZTVdTUimtosZZVqmRqqqalU1vFgXEap0eqStUyNW0WIvI9WI5KoK1TI9bxY0zTjkq1FLWVG9WI5Ks0jI2oZqvQz9OawY5auQzUnE6YTOjt7n3rWtbvoCa5OGfpzWhb3HvXPOnc3jI6yOQOOKU1jW10R3rThmDr1rknTsdVKs4seaVXKng0HmmVzyp3PUp1VJGnZag8TDmtGWO11Fdx/dTf317/Ud65vNTQztGcg1w1cMnqgqYdS96OjLF1aT2bfvFyueHXlTUcnlXNrJbXcMVxbSjbJDKodHHoQa1LPUdy7JMMpGCrDIpLjTY5x5liwVupjJ4/A/415tSi4nHOLXu1EeI+Nvg3FOr3ng9/Lk6tp8z8H/AK5uf5Mfx7V4tqFjdadeSWmoW8ttcxHDxSoVZfwNfYjb4ZCkisjjqDxWb4i8P6R4osxba5ZrPtGI5l+WWL/db+nI9qzUnHc8rE5ZGXvUtPyPkWivSPHHwo1fQlku9J3arpi5JaNf30Q/20HX6rkeuK84HPStlJS2PFqUpU3yyVhMU0op7U+jFDinuQRGP0NNKkdvyqfFJWbpLoIr0VYwD1ppjU1DpPoBDSVKYz2NNKMO1Q4tboBlFLRSASilooASilNFACUtFFABRRRQAUUUUAFFFLQAlFLRTASilooASilooAKKWigBKKWimAlLRRQAUUtFMBKKWigDVpMU6kr0znG0lLRSGJTadSUgEptOpKQDaSnUlIYlJS0VLAbRS0lIYlJTqSkAlJS0lIApKWkpAJRRRSGFIaWigBKbIu4e9OopNXVgKwPY0GpJl/iH41H1+tc7VnYYlFFFSMKKKKACiiikAUUUlABQKKKQBRS0lMQUtJRQMWlBpKKYDwadUYNOFWmA8GnA0wU7NaJgPBqRWqEGnA1rGVgLaMGUq4yp4IrPuoDC/qh+6asq1TZWSMo/INXOKqxt1K3MqipZ4mhfB5HY+tRVwSi07MkKSlpKgBetGcGkpev1oES/61cj74/WmA0ikqcjrUjDeu9evcVrfnV1uVuNzT1ODUYNLmnGQi7DJVlWwazUbBq1G+RXoUa19GBoxvu69akBweKoK2Ksxybhz1rujO49ja0y/aJxk8VrXEYmX7RBw3VgP51yitg8VraXfmNgGPFbRmdlGqmuWRrq0d/bmC4+9jg1hSRyWVwYJumfkb19q2pow6+fBx3IHamzJHqVt5cvEo6Gqkm/ejui6lO+jM6OQqauwzZ61kDfDKYJ+HXofUVOj4NdeHxJ584WZr5DVG61BDNVgMGr0VJVERsV2GKFfBqZ1zUDDFctSmaxkWo5M1Mj4NZytirEcma4qkLHRGV9Gaccmalzms5XwfarMcmaxuaD5EzVchkbIq0Dmmuua1jMlxJbS9IwGrThm53Rtg+1c86FTkVLb3TRnB6V1U6vcXP0Z2Vnqe0hZeP5GtB1S5XK4rkobhZV5q3BdS25ypLJ6eldKfVHnYjL4z96loy/dWZGcVntujPNbVpfxXSYYjNNvLMNytbwqdGeZzTpPlmjJWan7g45qKaBkNQbyvWt0zpi1LYkmiz0qm6lTVwS5601wGq0y0rFLf2NI21hzj8akliquwK9KotDHh/unFQtuTqKn3+tGc1Dpp7FcqZXEmaXINOdA3aoWjI6GsnGUROl2HEA1Gy0m4j7wIpd4NZ866k8rRGyVC0dWc000XTDUptHUTRVeKimMlRKKZakZ7R1G0daDJUbJWEqSZopGe0dRmOtBo6jaOueVA0UiiUpNlXDHTTHWEqBakVNtG2rJSm7KydEtSIcU4CpNlG2o9mykxgp4o20oFHIy0xVp600CngVSix3HrUimohUi1oh3JVNSqahWnqa2iFydTUqtVdTUoNbRAsq1TK1VFNSK1bxYXLivU8b1RVqlV62TGmaMclWo5ay0erEclUaRka8UtXIZqxY5KtRS1LR0wmb8FxjvWlbXWMc1zUM1XYJ/espQudCZ10FwHHPWp85rnLe5xjmtS3usjk1yTp22N6dRxLpFNzSqwakIrnlA9OjiE9GOVyDV+0vWjxlqzOlAauapRUtzsajUVmdUtxb30fl3ShvRgcMv0rPvNMltwXhPnQ+oHI+orMinZeh4rWsNSZCMH8K82rh7bHFUw0oaw2KcUzIwKkgjuDXH+M/h1ofinzLgINO1RuftVuo2uf9tOjfUYPua9ImtbbUF3RkQzdcj7p+orJuLea0k2zIV9D2P41xyg1qcdSlCsuWaPlXxh4K1vwpL/xM7bdaMcR3kOXif8ex9jg1zVfZ29ZIXhmRJYZBteORQyuPQg8EV5h4y+D2n6kHuvDEi6ddnk2shJgc/wCyeqfTkfSmqltJHjYjLZQ1p6o8BpMVpa9omp6BfG01myltJ+oDjhh6qRwR7g1nVqmnseY4tOzEopaKBWEopaKQDcetJsU9qdS0NJ7gRGL0NIY2HoamoqXTiKxXKkdjSVZpMA9an2XYCvRU+xT2pPKHYmp9lICGipPKPY0nlt7VPJLsAyinbWHY0nSlYBKKWikAYoxRRTAKKWigBKKWigBKKWimAUUUYoAKKXFFACUUtFOwBSUtFOwGrSGnUlekc42kp1JSGNpKcaSpASkpaSgBMUhpaQ1IxKSlpKQxKKKKQCUlLRSASkpaKkBtFLSUhiUlLRQISiiikMSilpKAEqCRdrcdO1WKaw3DFRON0BB15pKX7rYNB/SucYlFFFAwooopAFJS0UAFJRRQAUppKUUCEooooGFLSUtABTgabRTTAkBpaYDTga0TAeKXNMpc1aYEgNSK1Q5pwNaRkMssFmj2v+B9KzpY2jcqw/8Ar1bVsVJIizR4PBHQ+lVUgqqutw3M40lOdSjFWGCKaa4WrbkiUUUVIC/zpUYq2RTaXr9aE2ndDJHXI3p07+1MBpY32H27ilkXHK8qa0evvIAzUsb4NQA04GqhO2qEX0bIqRWxVKJ8VYVs16FOpzIpF6OTd161KrFTkVQVsVYjk3cHrXVGdx7G9pl+UYBjxWlIgOJofqR6VyqsVNa+m3xXCueK3jM7aNVSXJMvXcCahB/dnXkGseNmVzFKNsi9fetuRek0J/D0qvfWy3sQkj+W4Xn61Ur35o7hVpN+pSV8VbhmrMjkJJVhtdeCKmV8GuqjX6o4XE1lfcKRhmqUUtWkfcK9CM1NCsMZcU1WwamIzUTrWVSmVFk8cmetTK2OlUFbFTxyZ61w1KdjpjK+jNCOWpw2azlbFTxyVjexZZYZqCSOpVbNKeauMxONytHI0TVp212GABqhImag+ZG4rpp1bGTvE3s87o22t7Vo2OrNHiOfp+lc5b3XQE1cV1kHNdkZKRjVpwrK0kdW6R3Kbo8Gsy6tOuBWbb3c1o2UO5PSt20vYb1OCA/oa2jNxPJq4adB3jqjDkRkNM3kVuXVqD0FZM9sV6VvGVy6VZS3I9+etRuoNRsCppA9WpHSknsMkjqBgRVrdmo3UGrHYg3+tGc9KV0qIgii5aY5veomjB6cU7eR1oyDUuMZbl6MhZGHTmmFiOvFWDTWwetYSodhciZDupM09owenFRMjDpzWThOJLpvoLTSKQkjqDSbqz5u4uVoCBTStOzRmi6AiKU0pUtFS0hpsrlKaUqxikIqXBFqRX2Umyp9tJtrN00UpEG2l21LijbUOmi1Ij20oFPxRip5C1IaBTxRilFPkKUhVp4pgpwpqI7kgNSKaiFOBrRILkoapFNQA08GtYjuWFapVaqqtUitWqBFtWqZHqkrVKrVaLRfSSrEclZyvUyPVG0ZGrHLVuGaseOSrMctQ0dEZG7DN71ft7j3rnopauQzVnKJ0RZ1Ftddia0ElDDrXLQz+9aVtdeprmnTNotrVGz1qNhio4pge9S5DVzyid9HENbjd2KkSSomFMzjpWE6Z6UJqSNW3u2jI54rbtdQSeLy5wskZ7NXJLJViKUqcg1w1aCeqM62GjURvXWl5BksTuHUxnqPp61mhirYYEEHBBqez1ApjmtRvs2opib5ZccOOv4+tcE6LRwThKnpLVGBqVjY6zYtZataQ3lq3/LOVc4Pqp6g+4wa8c8ZfBmeHfdeEpjcxdTYzsBKv+43Ab6HB+te3XVnNaN843R9nXoaZHLXPZwehx18JTrq7+8+N7u2ns7mS2vIZYLiM7XilQoyn0IPIqKvrrxN4a0fxTbCHW7NZmUYjuEO2aP/AHW/ocj2rxHxl8I9Y0jzLnRCdXsBk4jXE8Y90/i+q5+grSNRPRniYjA1KOu6PM6KUggkHIIOCCORRWhxDaKdSUAJRS0UCEopaKYCUtFFACUtFFABRRS0wG7R3A/Kk2L6Cn0UrJgM8tff86Tyh6mpKKXJHsIj8r3/AEpPKPqKlopeziBD5be1Hlt7fnU1FHsogQ+W3pRsb0qeij2SAg2N/dNG1v7pqeij2SAg2t6GjY3pU9LT9kgINjelGxvT9anop+yiBB5be350vlN6ipqKfs4gXKSnUldJzjaSnGkpDEptOpKQCUlLSUgEpDTjSUhjaSlpKQCUlLRSGJSUtJUgJRS0lIBKKWkpDENJS0lIQUlLRQMSiiigYlFFFIRHKuRkdaiB7GrFQyrg5rGceqGM6UUvX60lZAFFFFAwooopAJRS0lABRRRSAWkoFBpgFFFFIBaKKKYhRSim0tNMY8UtMFOzWiYDqcKYKWrTAkBqRWxUINOBrSMgJZoxMn+0OhqiwKsQwwRV1WxRPF5y5XG8frRVp+0XNHce5QopSMdeKSuIkSilpKQC9frTo325DcqeoplHWhNp3Qx7rtPHIPQ0gNKjY+Vvu/ypHUqf5Grf8yAcpqeN6rA05WxWlOdmBeU09Tiq0b1KpruhO5Rbjkz161OrlTxVBTU8cmeDXRGY1ob+nX20hXPFaLLjEsJ4/lXKo5U8VsadfbcI54raMjto1lJcsybULX7Svn24xOvJH96s2OTePRhwR6VuMu3EkR4/lVHULTzf9IthiUfeUd6d7O6CtRb1W5WV8dasRy1RjfeuRwR1HpUitXXSrdUcTRppJmn9az45MVZjlrvhVUlqKw9lpoODUgINMYUpwT2GnYljk9alDY6VSzg1NHJ61w1KdjojK+5ejkqdXzWeG71NHJWGxoXc5qN1zTVepM5q4yE1crMpU5FSRTEdaewzULp6VvCpbYxlAvxz5607lW3xMVb2rMVyp5qzHNXZCrfczZv6frOMR3fB6bq1JI1lXcmCDXI5VxU9nfzWTYzvi7qa2jKxwV8Ipe9T0ZrXNrnPFZs0BU1u2t1BfR7kI3dx3FR3Nt6V0Rnc5I1ZU3yyOebK03dWhPb+1UZYitaJndCqpDd2aYwBpDkUm6rUjZJDGWo2X0qbNNNMdiHJFLv9acy0wrSGHB6UhBpuMUbiKLlJgfemNGpp+71o4NQ4RluUQNER0NMIYdQas4NNPvWEqC6C5EyvuozUzKDUbRehrF0ZrYTp9huaSgow96aSR1BrN3W5PIx1FM3UuaXMFh2KTFJmlzRcYmKMUuaKRSExS4opaLFXClFJRRYq47NOBpgp1UkMeDTgajBp2apDJQaeDUINOBrRFE6mnq1QA08GqTKRZVqlV6qK1SK1WmaIuo9WI5Kzlep0eg1izTjkq3HLWTHJVmOSpaOiEjYilq7DPisSOWrUUvvWckdMWdHb3HHJq/FP71zcM2MVoQz+9c8oGyZuq4akYVRhn96trIGFc8onTSrOLEzinK+KGGajPFYygepSrKRZWSrcF0yHrWXuxUiyVzTpXNpQUkdVZalldr4ZDwQeQaW40+OcGSxYK3Uxk8H6GubjlKnIrRs74qRzg1w1KJ59XCuL5oAS8LlJFKsDyDU0cvQqSD61orPb38YS7X5scOPvCqN5YTWnzqfMh7Ovb6+lcc6TRyvflkrM5jxf4E0Hxary30H2bUSOL22AVyf9sdH/AB59CK8L8Z/DXX/DAkuDD/aGmrz9rtlJCj/bXqn48e9fSaSVZjmZTlWI+lZpuOxwYjL4VNVoz4t+lFfTXi/4YaB4jEk9sn9lak3PnWyDy3P+3HwPxXB+teH+L/AmveFWZ9RtDLZZwt5b5eI/U9V+jAVtGopHi1sLUov3locrRR9KWrOYSilooASilooASilooEJRS0UwEpaKXFADaWlooASilopgJiiloxQAlGKdRQAlGKWjFMQlFLS0DEopaKBCYopaKYFukpaK3MBMU2nUlJgNopaSkA2ilpKQCUlLSUgEpDTqSkMbSUtJUjCkpaSkAlJS0UgEpKWkpDEopaSkAlFLSUhCUUtJQNBSUtJSGFNYZGDTqKTQisRtag+tSyrkZ71EK55Rs7DEoooqRhRRRSAKKKSgApaSloASlpKKQBRSmkpgFLSUUgFooopiFpRTaWmmMfS0zNOzWiYDqcDTKWrTAkBp6NioQaeDWkZAOuIvMG5Pvd/eqdXUbFMuIt/zp17j1qatPm96O4ypiilpDXJYQlFLSUrAL1pytxtfp2PpTKXr1pp2AVgVODRmlU5G1vwPpTSCDg9ae2qAkVsGp0bNVM1IjYranUsCLYNPBqBGqRTXXGZSLMcnY1OjkHiqINSxyetbxmNOx0Gn3235HOVrRIxiSI8VyyPitXT77ZhWPy1spHdRrJrlkP1C03ZuLYYcffQd6pRuJFyOvcelbmOkkRrNv7Xk3FsMN/Ggou4u6CtR6ogVqmR6qo4kXI/EU4NXVCr1Rx2NCOSplbNZyvU6SV2061xWLTCo+hpVfPWlPNaSSkgTsPjf1qUH0qoeKkR646lOxvGRbjkqwklUA3pUiSVgzQvhs0Hmq6SVKHoTsAjpUeSpqbOaawzW0KhlKAqPUyyA8GqZBU8U4NmuqFUxcS0peFw8LFWHpW5pusrLiK6wr9M9jXOrIR16U5gHGa6Iy7GFWjGqrSOymgWRcrWbPBzyKy7DVJrMhJcvF+orooZobyMNGwOa6IVDzJ050HrsYU1v6VTkjIrori2x06VnzQ+1bpm9KuZByKTNW5YMdKrMhFO52QqJjc000HikzTuaoQimkU7NIadx2GEU3FPNJSHYbkik3U6mmgYmQaKTFJikMWkPvRzRmpaRQ0opphi9DT80ZrOVKD6BZERjYU07h2qxmkNZOgugcqK+6l3VMQKaUBrN0ZLYOQZupc0eX6Gk2GocJIORi5p2ajwRRk0tUHKyTNLmo80uaEx2ZJmnZqLNOBqkx2JAadmos0oNUmUkTZpwNQhqcGqlIpInVqeGquGp6mqTLSLCtUyNVRTUqtVXNEi6j1YjeqCtUyPRc2iaMclWY5KzI3qxHJUs6Is1Y5auwzVixyVaikqGjeLN6Gb3q9Dce9YEM3vVyKasZRNUdBHKDT+tZMM9XY5s96wlGxtCbiSsKbnFP3ZpjCspRPRo176McsmKmWT0qoTShsVzzgdqakakF0ydTWxYamycZyD1Brl1kzU0cpU8GuSdIwq4eNRanVTWcF4C9oRFL1KH7p/wrNfzIJDHKpVh2NVrW9Kkc4NbUV3BexiK8UN/dboRXJOlc86pRnT31RSR81OkvylTgqwwynkEehHeo7yxltR5kZ82D+8O31qvHLmuWUHHcxcVJaHEeL/hJomth7jRyNH1BucRrm3c+6fw/VePY14h4r8H654Wm26xZMkJOEuY/nhf6MP5HB9q+rUepSUlheGZElgkG145FDKw9CDwaIzcTzcRl8J6w0Z8XUV9DeLvg7pGqb7jw9L/AGVeHnyWy1u5/mn4ZHtXifibwvrPhi58rWrGSAMcJMPmik/3XHB+nX1FbRmpHj1cPOi/eRi0UtFWYiUUtFAhMUYpcUUAGKKKKACiloxQAlFLRQISilopgJS4oooAMUUtFACUuKKWmAlFLSUCEopaKYFukp1JW5zjaSnUlIY00UtJSASkpTSUgEpKWkpAJSUtFIY2kp1IaQDaSlpKQwpKWkqQEopaSgYlFFFIBKSlopAJSUtFIBKSlooGJRRRQAlQyLg+xqemsMjFZzjdAQdRSUHg0p55rnASiiigYUUUUgEooooAKKKKQCikNFL1FMBKKKKQBS0lFAC0CikpgOpwpmaWmmA+lptKDWiYDqUGm0tWmA8GpEbFQg0ua0Uhi3EWfnT8RVaritUU8X8adO4rOrTv70QZXopaSuewhKKWkqRB1608HcNrcHsaZR9aEwFIIODRmnfeGG69jTCCDzT2GSo1TK1VQakRq3hMEWlNOBqFWp4NdMZFFiN8cGp0cjpVLNSI+K2jMpM3LC9MZCseK1QA4DxGuWRu4rQsb0xMATxWykdlKt9mRNfWp3Ge2GG6ug71VRxIuR17itsFZlDxnms2+tTuM1uMOOWT1p3cXdDq0b+9Erg4qRXqGNxIuR17ilzXRCp1RyFtHqdZKz1epleuunWEXc5pp4qJXqQNmtrqQ0PR8VKDVcj0pVbFc86fY1jLuWlfFTJJVMNmnK9c7VjQvq9O3VUV6kV6LgTnmmMvpQGzS5rSMyJRuNB9acCR0pDzSZxXRCoYyiTKwcYNLDLLayb4GI9R2NQfSnrJ2aumM7mbXRnS6bq0dyAkuFk9D3+lXZYVcZFcayZ5U4NaOn6s8BEdzll7N3FdEKnc86thGvep/caU0BHUVSmhrajkSeMMpDKe4qCaAHla6FI54VXF2ZgyQ4quyEVsyReoqrLDVnbTr9zMNJmrMkWKgZMUzrjUTGZpKUjFNoNEwNNNOpKLjEpKWkpDEptOpMUhjaSnUmKQxKKWkpDEzRmikpFIXNLmm0VLGOzSUlFS0NC4FG0UlGahpFhtFG2jNLmlyodkG2l20ZozS5SkkLinAU3NLmiw1FDxTgajBpwNO5SSJQakVqgU09WouWkWFapVaqoapFai5aLitUyPVJWqVWoNUy/G9WY5KzUerEb0M0TNSKXFW4payI3q1HJWbRtFmxFLV6GesOOSrcUtZyRsmbscvvU6vmsiGarUctYNGsXYuMM0w0ivmnHms5I7KVa2jG5xT1k9aiakzWEonoRmpItBvSrMNyV6ms5XqQNmuacBuKe50thqbR98g9QatyWkF6pktCscvUp2P+FcnHKVPWr9reFCCDiuaUFszhrYT7UNGXGLwyGOVSrDsamSSrUN3BfRiO8GT/C46iql5Zy2fzqfMg7Ov9a5J0WtUcMlZ8slZk6yU+ZYbq2e2u4ori2kGHilUOjD0IPBrPjmzU6yVg0Zypp6M838W/BnTb/fceGbj+zrk8/ZpiXgY+x+8n6j2FeL+JPDer+G7nydasZbYk4STG6OT/dccH86+tlkp06QXlq9teQxXFtIMPFMgdGHuDxVxqOJ5lfLoy1hofGFLXvviz4M6dfb7jwzc/2dcHn7NMS8LH2PLL/48PpXjPiTw3rHhu5EOtWEttk4STG6OT/dccGt4zjLY8mrQnSfvIyKKKKsxCiloxQAlFLRQISloooAKKKWgQlFLRigBKWiimAUUtFACUUtFACUUtFMC1SGlNFdBzDaSlopDG0lOpKkBtFLSUAIaSlNJSASkpTSUhiUlOpKkBppKdSGgY2ilpKkBKKKKQCUlLRSGNopaSkAlFLSUgEopaSgApKWkoGFJS0UgIpl7iohVnFQOu1qxqRtqgG0UvWkrIYUUUUAFJS0lIAopaSgAooopAKaSl60lMAooopAFLSUtACUtFJTAdTqbQKpMB4NLTaUGrTAWnA02iqTAfnFSK1RCgHFaRlYYk0WPmTp3HpUNW1aoZo8fMvT+VZ1Kf2oiITRS0lYNAJRRS1IhPrT/vcHr2PrTKKEwDpwaUGl+9169j603p1p7DJVapVaqwNSK1bQmCLKnNLmoVapAa3UikTI+KnVs9KqZp6sVraMyk7GvZXbQMOeK2VZbhA8Zw9csj56Vcs7poHBB4rZSudVKtbRlu+tCWM0AxIOWT1qpHIJB6MOorbjdblA6HD1n39mXYywDbMOq/3qabi7ourS5veiVelOVqiilEnB4YcEU48VvGfVHITq9TK9Uw1SK1dMKoF1XzS9elVVepVeuhTT3GTK2KeGqHOacDis5wT2NIyJlbFSq9VgacGxXO00WXFenhqqK9SK1TcZZ3UZqENTt1WpEtD84p3BqPdRnFbxmZSiSAlafkOKjVs9aCPSuiFQycSxbXM1m+Yzle6noa6Gx1CK7Xg4fuprmFfPDUYKsGjJVh0IrqhUtsctbDxq77nYSIrjmqc0BHTpVHT9W6R3XXpurYDh1BGCDXTCd9jzZQnRdmZckftVWSGtqWENyKpyREda1TNadYyHiqFkxWrJHmq0kVB2QrFAim1ZaOomSg6o1EyKkpxFIaDRMbRRSUirhSUUUhhSUtJSKEpKWikNDcUtFFIYlFLSUmMKKWkqSkFFFFIpC0UlFSUh1LTaXNIaHUtNFLSLQ4GnA0ylFBSJVNPU1EDTgaCkTq1Sq1VlNSK1Fy0y0rVMj1TVqlVqVzSLL6PViOSs5GqdHpNmsWaUclWo5Ky43qxHJWbNos1opauxS1ixyVbilrOSNkzZjlqwkmetZMUvrVqOSsmjRMv5zTWFQpJnvUobNZtHVTqNDScUobFBphrGUTvp1UyZXzTwxHSquaer+tc8oG25oQXJXHNbWn6q0fyk7kPVT0NcxnPSpI5ivesJRMKtCNRWaOsnsYrpTLYEK/UxE9fpWaJGRykgKuDggjFVbO+aMghsVtrPbalGFusLKBhZR1H+Nc86SlsebUoypb6oqrLUqSVUvLaeyf8AeDdGfuuvQ02ObNcsoOL1MeVNXRqLJTp1hu7Z7a7hiuLaQYeKZA6MPcHiqCy1MslRYylBNWZ5v4s+DWmX2+48NXB024PP2eUl4GPsfvL+o9hXjniTwxrPhqfy9ZsZIAThJgN0T/7rjg/Tr7V9YLJTpRFcW7wXEcc0Egw8cihlYehB4NXGrKO55tbLoS1hofGtFe/+Kvg/pOo759BmOl3R58k5eBj9Oq/hke1eO+JvCeteGZMavYvHDnC3EfzxP9GHH4HB9q6I1Iy2PKq4apS+JGFRRS1ZgJRS0UAJRS0UCCiiigAopaKBCUtFFABRRRTASilooAtUlLSV0HMJSUtFIY2kp1JSAbRS0lIBKaadSGkAlNp1JSGJSUtBpANNIadTaQxKSnU2kAUlLSUgCkoopDEooopAJRRRSASg0tJQAlFFBpAJRRRQMKZIu5eKfSVLV1YCtS+9OlXDZHemD0rnas7AFFFFSMKKKKQCUUUUAFFFFABSmkpRQgEooooAKKKKQC0UlLTAKM0lLQA6lplLVJgPFLTaWrTAWlBpKKpMBwOKkVqizSg1akMbNHt+Zfu/yqKrSmopY9vK/d/lWdSH2ogQmilpKxsISiloqQEp33uvXsabR0oEHSlBpevX86b060J2GSq1PVqgBp6mtozAsKacDUKmng1upFEqtg1PG+arUoOK0jIadjUtbhoWBB4rbhlS6QEHDVy8cmetWredomBU1upXOqlW5dHsaOoWJlO+P5Zh/wCPVnxy5JRxtccEGtu3uEuEAJw1VdQsRP8AMnyzDofWhScXoa1aSmuaBRNAaoVkZHMco2uKk61vGalqjkJVapFeqwNOVq1jUAuK9SBs1TVqkV66I1BloGnA1XV6eGqmlItMnBpytUIOaXNYSg0Xcsq1PDVVVqkVqi4yxml3VCGpc1SkS0S5p6yetQZozWsZkNFrg0KxWqyyYqQPmt4VDJxLHDip7S8mtGxnfH6GqOcdKkSQHg11QqGM4JqzOotLyO5XKHnuPSp2AbrXJqWjbfExU+1a1jqobCXHyt69jXXCpfc86rhXHWBdkh9KqyR461o7g3I5FMdA1bJmCm1uZTx5qCSKtOSH0qu6U7nTCqZrx1EyVotHmoHip3OmFYolaTFWWjxUTLSOiNQhpKkIphFFjVSG0lONJUlJiUUUlJlXCiiikVcKKSlpFXEpaSipGFFFFIpBS0maKRSFpabS1I0LS0lFIpDqWm5paktDxS5pgNOFFykSA08Gos04GlctE6mpFNV1NSKaVy0WVapkaqimpVapuaouI9WEeqCtU6vUtm0WX0erMclZqPViN6lmsWacclW45ayI5KtRyVmzVM1o5anST3rLjkqwktQzRM0VfNKTmqiSVKr1m0bwnYe1NzRuzSNWUonbTq9xwfFP3g1XJo3VhKJ0p3LQkK9KswXZUjms4P60bvSsZRBxUtzrrDVvk8qYCSJuCrdKddaaGQz6cS6dWjP3h/jXKR3BXvWrp+pvCwKtisZRT0Z59bC2fNAnjn7Hg9MVOstXGS11ZdwIguv7w6N9aybiOazm8u4Qqex7Ee1c06TjqcVruz0ZoLLUqyVlpNU6S1i0S4mmslOYrJE8UqrJE42sjgMrD0IPWqCye9SLJU2M3DucJ4q+E2japvn0ZzpV2ediDdAx/wBzqv8AwE49q8g8T+DNc8NFm1KyZrYHAuoP3kR+rD7v0bFfT6yU/flSDyCMEHuK0jVlE4K2X056x0Z8dilr6I8UfDHQda3zWaHS7xud9uo8sn3j6f8AfOK8j8UeANe8PB5ZrY3dkvP2m1BdQP8AaHVfxGPeuiNWMjya2Dq0tWro5OigHPvS1ocomKMUtFACYpcUUUCCiiloASilooASiiimItGkpaSug5hKQ0tJUjEpKWkoASkpaQ1ICUlLRSAbSUtJSGFJS0lIBKSlpKQxKQ0poNADaKKKkBKSlpKQwpKWkpAFJS0lABSUtJSADSUtJQAUUUlIAooooGNYZGKrkYqzUUq96yqR6gR9RRRS1gAlFFFAwNJS0lIAopaSgAooopAKaSlFIaYBRRRSAKKKKACiiimAUuaSigB2aWm0tUmA6lptLVJgOpabRVAPBp4PrUVKDVqQDZE28r0/lUdWVNRSJt5HT+VZzh1QEVFLSVkAlLRSVIBS9etJRQIOlKDRnPWkoWgyRTTwahBpwNaxkBYBpwNQKakBraMikyQHFTRyetVwaXNaxkNOxowysjAqa2bW7WZdrcGuajkx1qzHIQQQa1UrnTSrOJs6hZrcLnpIOjCsbc8MnlzDBH61r2d4GASTFPvbRLmPnr2PpT1i7o3nTVVc0dzKzmioZFktZNkg47H1qRWDDitozUjjaadmSBqerVDSg1opAWVepFaqoanq1bRqFJltWp6tmqqvTw1aqVykyzShqiV/WndaiUL6oq5MGpwaq+cU9WrLYZPuozUQalzTTEyQmkDEGm5oq1IhonWTNLmq2cU5XraMyGi0kpXrU2VcVS3ZpQ5U8V0wq20Zk4mraXstscN88fp6Vt211HcLlG/CuWSYHg1IjtG26JtprshV7HLVoKevU6o81G6A1nWeph8JN8revY1pBw3I6V0RmnscEqcoOzK0kVQstXjzUTqDV3KjNootHmoHjq86VEwoubxqFFo6jKVeZKiZKLnRGoUilNK1aZaYVoNlUK2KTFTlaYVpGimRYpMVKRSYpFqZHSVJtpMVJSkMop2KMUrFKQ2inYpMVJaYlJTsUYpFJiUUuKMVLKTCilopFJgKWkpallpi06m0tSy0xwpwplOqWy0SA08GogacDUtmiJlNSK1QA09TUNmiLCtUytVVWqRWpXNIsto1To9UVapVek2bRZfR6sJJWcj1Mj1NzVM045KsJLWWklTpJUmiZqJJUyyVlrLU6y1LLTNJZKfvzVBZamWSpaNYysWCaYTTQ+aCaylG5106ou6lD+tMNNzWMonVGaZPuz0pVkK1X3U7dmsZRLNO1vGRhg4/Guis9Siu4fIvlEkfY919xXF7iKmhuCh61kzmrYeNRHS6hp0lqvnW586267gOV+tU45s1JpesPCQM5U8EHoavXGnw3yGfTiEm6tFng/SsZUk9UedOMqbtPbuVUlqVZazN7RyFJFKupwQRyKlWWudxsS4mmslSrJWastSrLUNGbiaAenLIR0NUlkp4elYlxOc8T+ANB8Qb5Xt/sV63P2i1AUk/7S/db9D715N4k+GevaPvltYxqloOfMtgd4HvH1/LNe/h6UP6GrjUlE462BpVdbWZ8k9yDkEHBB4Ior6a8R+FdF8RKx1SzRrgjAuYjslH/Ah1+jZFeWeJPhTqdlul0SddRg6+U+I5gP8A0FvwIPtXRGqnueTWy+rT1WqPOaKkurea0uHguoZbedDho5UKMPqDUdanC0FGKKWkSJRS0UwEooooEWaSlpK6DmEpDS0lIYlJS0UgG0GlpKQCUlKaSkAhpKWkpDEpDS0VIDaSnGkpANNFLSUDEpKU0lIBKKWkpDEooopAJRRRSASiiikAlBoooASkpaKQCUUUUDCkIyMUtJSArsMHFFSSrnkVFXNJWdgCilpKkYUlLQaQCUUUUgCiiigApaSgUwCig0UgCiiigAooooAKKKKAFopKWmAoNOplLVJgOFLTaWqTAWlpKKoBwNPBqPNKDVJgNkTHI6fyqOrCmo5ExyvSonDqgIqKWg1kAlJS0UhCUoOetJRSAKAcUo96QihDHg09TUQpQa0jICcGnA1Cpp4NaxkO5Lmno+KiBpa1Uiky7G+ehrTs73bhXNYKtg1ZjkzWsZ3N6dRxeh0FxBHcRcgEGsK4gktH7lOxq7aXZiODyK0WWO5j7HPaqfdHTKMayutzCSQMKfSXlm9sxaPJT+VRRy5q41OjOOScXZkwNODUzOaM1rcCYNTw1VwaeGq1MaZZD1Ir1UDU9WraMyky6CDR0qur1Ir5ptKRaZKGpwNRUZxWTTQyfNGaiDU7NK4iSmmkzRmrUiWhwbFPDZqE0mcVpGZDRPmpI5SOtVw1LnNbwqW2M3Euhg9Wra8ltzg/Onoe1ZKuRU8cuetddOsmYygmrM6a2u451+U8+lTk5rllYqdyNg+1aNrqOMLP/wB9V1xqdzjnh7axNU81G65pFkDDKnIpS1bJmGqIWUiozVgmo2UGg0UiBlqJlqZhimE0XNoyIWFMIqZhUbCi5rGRHimkU802kaqQ2kpTTTSLUgxSYozSZoLUgpKXNJmpLUgopM0ZqWWmLRTc0ZpMtMdRTc0ZqSkx1GabmjNSy1IfmlzUeaN1Sy1IlBpc1Fupd1QzRSJgaUGoA1O3VDLUicNTg1V91KHqWaKRaDU8NVQPT1eoZopFtXqRXqmHp6vSNFIvLJUyyVnq9Sq9I0UzQWSpkkrOR6mV6DVSNJJKmSWs1JKmWSpNFI0kkqdJKzEkqdHpGqkaKvUoes9ZKmWSpaNYyLmc0hqJXp4bNQ0bwqWDNGaQ001hKJ2QqXJN1Lmos0u6sZRNbkySlTWnY6i8TAhiMVj0BiKyaInBSVmdwJ7XV4gt3hJwMLMOv4+orIvrWewl2zDKH7rjowrIt7pkI5ro9O1ZJYfIu1WWFuqt/SolFSPOqYeVPWG3b/IzklzU6yVLqWkmFDcWBM1v1K/xJ9azI5c1hKDW5irSV0aay1KslZqyVKslZuJLiaKyU/fVBZakWSosRYt76XfVYPS76AsQ6xpen6zb+RqtnDdx9t6/Mv8AusOV/A15r4h+FGN0vh6846i2uj+gcD+Y/GvUN1LvqoycdjnrYSlW+JHzNq+kaho0/k6rZzWrnpvX5W+jDg/gapV9R3CRXNu8FzHHPA/DRyKGU/UHiuC1/wCGWl3m6XSJX06Y8+X/AKyIn6Hkfgce1bxrLqeTWyqcdabueM0Vv694Q1vRA73dm0tsv/Lxb/vEx6nHK/iBWADkcc1smnseXOnKm7SVmFFFLTsQWKSlpK3OUbRS0lIYlJS0hqQEpKWkoAQ0lKaQ0gEpKWkpDEooopAJSUtJSGJSGlpDSASiiikMSkpaSkIKSlpKQxKKWkpAJRS0lACUUUUgEopaSgApKWikMSiiikAhquww2KsVHKuRn0rOpG6uBHSUUtYgJRRRSGJRSmkpAFFFFABRRRSAWkopTTASiiikAUUUlAC0UUUAFFFFAC5opKKYDqWm0tUmA6lptLVJgLRRRTAUGnA0ylBqkwEkTHK9KjqcGmOndaicOqAjpKWiswEpKWikAUUUUhBRRRQAoNOBplKDVpjJQaeDUINOBrWMhpktOU4qMGnZrRMq5ajlz1q5bXDRNweKygamjkx1rWMzSE2nc6WKSO5jwcZrK1DTmjYyQj6ioYZijAqa17a6WZQr4BqmrnYpRrK0tzAjkPQ9anVs1ev9PEmXj+V/0NZJLRMVcFSOxpxm46M5Z05U3ZlmlBqJXzT81qpX2JJAaUNUQNOzVKQyZWqRXqtmnBq1jMaZcV6fnNU1apVetFJPctMmzTg1Rhs0ZpOPYZNmlzUIOKdurN3QEmaKZmjNNSFYWnB6ZmmmqUyGifdmjOKgDU4NW0ahDiWY5cdanVw1UM0qyYrqp17aMylA1IZ5IT8hyPStK3vUl4PDehrAjmz1qXdnoea7YVdNDCdNS3Oi3U0tWTBePHw/zL61ejmWRcqa6IzTOaVNxJic1GwzQWppaquJDG4phNSMajYUGiY01G1ObIpmaRqpCE00mlNMNBopATSE0hNIaRomG6gtTTTaCkx+6kLU2kpFpjt1JuptJSKTH7qTdTc0maRSY/dS7qjzRmpsUpEm6jdUeaM1LRSkSbqXdUeaM1DRakS7qXdUOaXNS0WpE26lDVDmnZqGjRSJQ1PDVBmlBqGjRSLKtTlaq4anBqlo0Ui0rVIr1UDVIrVJqpFxXqVXqkr1Kr0jRSLyvUyvVBXqZHpGykX1epkeqCvUyvSNoyL6yVOj1nq9TK9I1UjQSSpleqCPUqvUmqZeDUGq6vUob1qWjaE7C0ZozSGsZQOqFQUNS5zTKM1hKJuncfnFSRTFD1qHOaQ1k0Nq50elavJbsMN9Qa0rqwt9UQz2BWG66tH0V/p6VxaPg1o2V+8LAhiMUtHucVbDXfNDRkj74ZGjmUo6nBUjpT1krbWa01iER3mEmAwkw6j6+orE1Cyn0+XbMMofuuOjCsZQtqjkvryy0ZKslSrJWeslSLJWdhNGgslPElUFkqRZKlomxdD0bqrB6dvpWEWN1G+q+6jdRYZYD46EiuZ17wZomslpJrX7Pct/y3tsIxPuOh/EZ963t2aN1NXWxE6UKitNXPHtb+HOrWO59OePUYR2X5JR/wABPB/An6Vxs8MtvM0NzDLDMpwySIVYfUHmvpItVPUrCy1SHytRtYbqPsJVzj6HqPwrVVX1PMr5PCWtJ2Pn6kpaSu4+TEpKWkpDENJS0lIBKKKKkBtJTqSgBtFFFIYlJS0hpAJSUtJSGJRRRSAaaKWkpAIaSnGkpAJSUtFAxKSlpKQBSUtJSASilpKQBSUtFAxKKKKQCUUUUAFJS0hpMCuww2KSppRlc1FXNJWYCUUtJUjCiig0gEooooAKKKKACiiikIKKDRTGFFFFIAooopAFFFFMAooooAWikpaYC0tNpaaYDqKSlq0wClpKKYDhSg0ylzTTAHTuv5VHUwNNZc8jrSlG+qAjpKWisgEooopAFFFFIQUUUUAKDTgaZRVJgSg09TUINOBrRSGS5pQajBpwNaJlJkyPirMUnoao09WxWkZlxlY37W8yNsnT1p95aR3Cc9ezDtWLHLWha3ZTg8rWukkdkKqkuWZnTRSWz7ZBx2I6GlR63ZI47iPoGU9RWLeWb2+Xjy8f6j61F3BmVSi46x2FDZpc1XR81KrZrWM1IxuSZpc1HmlzWlx3JQ1PDVADTgapSHcsK9SBqqhqerVpGZaZZzS5qBWp4atLplEmaXNMzRmocQJM0ZpmaXNRqhC0mcUZpDRcTQ4NRmmUZq1MhofvxUiS4qCm5raFVx2M3E0UlBqRHKnKHFZivip45a7qeIUtzJxNiG8B4k4PrVoHIyDWGrg1NFM8f3TkeldcavcxlS7GsTTTUENysnHQ+hqatlJPYxaaENMZfSn5pKq40yFhTTUxpjLQWpERFNNSEYplBopDDSU8imkUjRSGUlOpMUFqQ2kp1JSKTEpKWkpFXCkpaSkVcKKSipZVxc0uabRSZSY7NGabRUMpMfmlzTM0ZqWilIkzSg1HmlzUNGikSg04Goc04GoaNFImDU9WqDNOU1DRqpFlWqVWqoGqRWqbGsZFtXqVXqmrVIr1JqpF5XqZHqij1Kr0jaMy+j1Mr1QV6mR6RtGRfV6mR6oI9TK9I2jI0FepVeqKPUyvSNVIuq1PzmqivUqvUs1jIlpKQGlrOUTphUEozSGkrCUTojK440BiKbmlPNZOJRat7lo2BBrpNN1WOeH7PeKJYW4IPb6Vx+cVLFMUPBqDGrRjUVmb+raS1qv2izJmtTznuv1rMSTNaOkaw8DAE5U8EHoauahpMV7GbrSsB+rwZ/lUSh2PPkpUnae3cx1enq9UwxVirAqwOCCOlPD1lYGi6r08PVIPT1kpWJaLoel3VUD08PSsTYsbqTdUO+jdRYZKWprNURamlqpIZ4FSUtJXoH52JSUtJUjEpKWigBtFLSUgENNp1JSAaaKKSkMKSlpKQCUUGkpAFJS0lIYlJS0lIApKWkoGJRRRSEJRRRSGJSUtJSAKSlopAJRRRQMSig0UgCkoooAKKKKQCYquwwSKsGo5R3rOotLgRUtJS1iAlFFFIYlFLSUgCiiigAooopAAoooNMAooopAFFFFABRSUtABRRRQAUUUUAFLSUUwHUtNpaaYDqKSlqkAUUUUwFzSg02immArLu5HWo6lBoZd31olG+qAipKXFFZAJRRRSAKKKKQgooooAKUGkoqkwHg08GogacDVqQyUGlqMGnZrRMpMeDU8cuOtVqUGrUrFJ2NW3uGjOQa045EnXjAbuPWucR8VahmIIIOK2Ukzpp1raMnvtOOS9uMN1Kdj9Kzlcg4bIYcEGt+3ulkULJj61FfWKzjPR+zColBrWJU6KmuaBlK1PBqCVJLd9kwx6HsaVWpxqdGcuqdmTZpc1GrU7NbJ3HckBpwaos0uapMdycNTg1QBqcDVKRSZYDU7dUAanA1qpl3Js0uai3U4GnoxkmaM0wGlzUuIh1JRmioFYSjrQaSmmS0BpAcUuaQirUyXEkSSp0lqlTlfFdNPENbmTiaAbNWIbpk4f5lrNSSpVeu6FZPVGbinubUcqyD5TTqx1Yg5U4q3Dd9pPzrpjV7mUqdti7SU1WDDKmnVsmZjSKYy1JSUDTIStNNTkUxlplqRFimkVIVppFItSGYppFSYptBaYwikxT8U00i0xtJTqTFIpMbRS0UikxKSlopNFXEoooqWVcKWm0VI0x1Lmm0ZqWi1IfmlzTM0oNQ0WpEgNOBqLNKDUNGikTA09WqAGnA1DRopFhWqRWqsDTw1S0bKRaVqlV6qK1SK1SaxmXVepleqKvUyPUm0Zl5HqZXqgr1Mj0jeMy+j1Mr1QV6mR6DaMi+r1Kr1RR6mV6RtGRdV6kDVTV6lVqlo1jIsZzSGmK1PzUOJtGYlGaKSsZQOmM7i9aaeKKM5rFxNLjlcitTTdSkt5AQxGKyDSBsVGxEoqSsztJ4rXXI92VhvAOH7P7GucuoZrSdobhCki9j3qK0u2iYEMRXSQXdtqtuLfUBnH3JB95amUUzz6lKVLVao50PT1epNV06fTZcSfPC33JV6MKpq9ZNWJTTV0Ww9PD1TD08PSsKxb30b6rB6duosKxOWppaod1IWppDPD6SikruPzoKSlpKkYlIaWigBKSlpDSAaaKWkpAJTadSUhiUlLSUgCm0tFIBKSlpKQxKSlNFIBKSlNJQMSilpKQCUlLSUgCiig0gEooooASiiikAlFFFAxKKWkpAFFFFIAppGRiloNDAr96SpJBg59aZXM1Z2AKSlpKkYUlLSUgCiiikAUUUUAFAoooAKKU0lMAooopAFFFFABRRRQAUUUUwCiiikAUtJRTAdS02lppgLRQKKoApaSigBaUGkoqkwHEbvrUZGDTs07AYc0NX2AipKcwweaSsrAJRS0lABRRRSEFFFFIApc0lFUA4GnA0ylzVKQyQGnVFmng1omNMeDT1bFR0VSdh3LkUtaNrdkDa3K1iA1LHKVraM+5tTquLN+aGO4iwQGU/mKxLqzktssuXi9fT61btrkocqa0UdZlyuA3cetOVNS1OlqFZeZzitnpUqvVy807cS9uNj907H6Vm7irFXBVhwQayUpQdmck4OD1LOaXNQBsdakVs1vGaYkx+acDUeaXNXcdyUNTgahBpwNNMpMmDU4NUIanA1akUmTBqcDUINOBq1IdyUGlzUQNODU9GMkzSUmaXNS0AUlLRUisIeaaRS0U7ktDc4qRXphFNrSNRx2M3Eto9SK+aohsVKkldlPEJ6MzaL0cjIcqfwq3DdK3DcGsxXp4bNdkKvYhwTNkHPSisyKZk6HI9KtxXCv7GuiNVMxcGiekoBorW5IhFNK0+koHciIptTEU0rTKUiIimkVIVppFBakR4pKkNNxSLUhlGKcRSYpFJjcUlOpKRVxtFLSUikxKKWkqbFXCikopWGmLmlzTaKhotSH5pc0yjNQ0WpEgNOBqLNOBqWi1IlBpwaoQacDUNGqmTq1SK1VwaeGqLGsZFlWqVWqorVIrVLRtGZcV6mV6oq9Sq9TY2jMvK9TI9UFeplekbRmX1epkeqCPUyPSNozL6vUqvVFXqVHoN4zLytUqtVJXqVXpWNVIt5oqFWp4aoaNozHUlGaSspQOmMxc+tIRSUZrFxNbiZqeCcowwagIptZtCaudZpmrJJCba9USwPwVPb3FUNa0hrNftNmTNZt/F3T2NYscpU9a3dH1drdtrYeNuGRuQRUtJnFVoOL5oGMr5p4etnVtGjlia90j5k6vD1K/SueV6ycbGKkpbFvfS76rBqXdSAsbqQtUO6kL1SGeOGkpTSV1n5yFJS0lIYlJS0lIApppTSUgEoopKBhSUUVICUlLSUAJRRRSGJSUtJSAKQ0UlAAaSlpKQBSGlpDSGJSUtFIBKKKKQCUUUUAJRRRSAKSiigYUUUUgEooopAJS0UUAMYZWoasGoHGGrGouoDaKKWsgEooopDEooopAFFFFABRRRQAvakooNABRRRQAUUUlABRS0lAC0UUUAFFFFABRRRQAUtJRTAdRSUU0wHUUmaWqAKKKKAClzSUU0wH9RzUZGKdS9etNq4EdFOZcfSm1lYBKKKKACiiikAUUUUCCiiloAAadmmUoNUmBIDTgajzSg1omO5JSg0wGnVSZRIrFTxVu3uMEc4NUM04GtIzaKjJo6CG4WUAScH1pl5aJcL+84b+GQf1rIimKnmtO2usDB5WtdJI64VVNWkZM8Mtq+2UZXsw6Gmq3HB4roWRJoyAA6HqprJu9PePMlvll7r3FYyg46ozqUHHWOxAr0/NVlbPB4NPDY61Uahz3J6M0xWzS5rVSuVckBpwaoqUGquO5MGp2agzTwaaZSZMGpQ1RA0oarUikybNOBqEGnA1SY7kuaWogacGp3AfQRSA0uaVgEpMZp1JikKwwjFJ0p9IRTTJcRVepVeq5FAOK2hWcTNxLqvT85qkr1Kr12wrJkNF6K4ZOvIq5FMr9Dz6Vkq9PB7jiumFVrYzcEzXzS5rOjuWXh+RVuOVX+6a6I1EzNxaJaQ0Zpa0uSNNNIp5pKLjIitNIqamkUykyKkxUhWmkUFKQwim4p9JSKUhlJT8UhFItMZSU6kpDuJSUtFKxVxKKKSpaKTClpKKmxSkLmlzTc0ZqWilIeDTgajzSg1DRopEoNODVDmnA1DRopE4anq1VwacGqGjWMyyrVIr1VDU9WqWjaMy4r1Kr1SVqkV6lo2jMvo9TK9Z6vUyyUrG0Zl9XqdXrPR6mV6RtGZfV6mV6oI9TK9KxvGZeV6lVqoq9TK9FjVTLganZzVZXp6tUtG8ZktJSA0VnKB0RqBmg80lJmsJRNlIQ05HIpDzTWFZNDNjS9TktZQUY1p6hp0GrxG60/bHdgZeLs/0965NWIq/Y3z28isrEY96lq5y1qPN70dGVG3I5SRSrqcFSMEUbq6meG21+DdlYr5R8r9n9jXK3UMtrcNDcIUkU8g1k4tHMnrZ6MdupC1Q7qTdQhs8pNJSmkrrPzsKSg0hpAFJRQaQCUlFFIYhpKWkpAJRRRSAQ0lLSUAJRRRSGJSUtJSASkpaKQCUlLSUhhSGlpKQCUUGkoAKKKKQCUUUUAJRS0lIApKKKQwpKWkoAKKKKQBSUtJQAVHKOM1JSEZGKmSugIKKKK5wEooNFIYlFLSUgCiiigAooopAFL2pKBQAUUUUAFFFFABRSUtACUtJRQAtFFJQAtJS0UAFFFFABS0lFMBaXNJRTTAdRSA0tUAUlFFAC0dKSlppgOBprLjp0opQaGrgMpDT2XuKbUNWASiiipAKKKKACiikoAWiiigQU4Gm0U0xjwacDUeadVpgSZpc1HmnA1aYx+aekhXoaipc1SY0zStroqeDWjHKk3fa3rXOg4NWYZyOtbRnfc6aVZx0ZfvbFJ8nhJf7w6N9ayJUkgfZMpBragusrtfkVJNEk8eGG9P1FTKmnrE1nSjV1juYIPcc05XqW6sZIcvES8ff1H1qsGDexrJScXZnHKLi7MnDU7NQAkdaerVsp9wuSUoNMBpc1pcdyQNTg1RUuadxpkwNKDUINOBqkyrkwNODVDmnZqkx3JQacGqHNOzTuO5KDTs1DmnBqdx3JKMU0NS5pgBFNIp+aMUrCaIqUMRTitNIoTaIcSRXqVXqp0pytiuiFdrchxLitTgccg4qqr1Kr12QrKRFi7HdFeH5HrVqOVX+6ayw2aUEg5U4rojVaIdNPY180VnxXRXh+atxyq/Q10RqRkZOLRLSUZpK0uIKQilopjGFaYVqWjFA7kBFJUpFNK0hpkeKTFPIppFBaY3FNp9IaRSY2kp1Jik0VcaaSnGkqbFXEoopKTRSYuaM0lGalopSHZpc0ylzUNFKRIDShqizS5qbGimTBqeGqAGnBqlxNFMsBqkVqqhqeGqXE1jMtq9SK9U1apFep5TaNQvK9TJJWer1Kr1NjaNQ0VkqZJKzlkqZJKVjaNQ0FkqZXrOWSpkkpWN41DRV6lV6z1kqZXosbRmXlanhqpq9Sq9Jo3jULGaSow9OzWcoHTCoLmjNNJpM1zygbqQppucUuaaaycRlu0u2hcFWxiujV7XXbUQXh2TqP3co6j6+orj84qa3uGiYFSRUtGFWkp+o/UrKfT7gw3K4PVW7MPUVUzXW2d7bapa/ZNRGV/hb+JT6iud1nTJtLn2yfPC3Mcqjhh/Q+1ZSjY5U3fllueR0lLSV0n56IaQ0tJSASkpaSkMSkpaSkAUlLTTSAKSlpKQxKKWkpAJSUtFACUlLSUgEooopDENJS0lIApKU0lIBKSlooASiiikAlFLSUgEopaSgYlLSUUgCkpaKAENFFFIBKKWkoAKDRRSAhkGGptSSDIqOsJKzAKSloqAEpDS0hpDCiiikAUUUUAFFFFABSU7tSUMAooooASiiigAooooAKKKKAClpKWgApKWkoAWikpaACiiigBaUU2lqkwFopKWmAUUUUAFLSUU0wHA0EZ6UlLT3AZRTyM0w9eahqwCUUUVIBSUtJQAUtJRQAtFJS0AFKDSUUwHZpQaZTgapMCQGlqPNOBq0wH5pabS1SYySOUrV63uivQ1m0qsRWkZ2NIVHF6HQxyJL0O1qpXmnrISyYjk/Q/4VTinweuK0oLvKhZMEVo1GaszrVSNRWkYkiyQPslUg+hoBB5U10MtulxHggSJ+orGutPkhy8WXQdcdRWEoShtqjCpQcdVqiBWx1qQNUCuDwetO5HTmnGZhcnzS5qFWp4atVJMdx+aXNNzS1Vx3Hg04NUWaUGqTHcmzS5qIGnZqrlXJM0uajBpQadx3JQ1OBqLNLmnzDuTZpQaiBpc07juTZpOtMBpwNO4wIphWpKKBWIuRTlbFOxSFaak0S4D1epFeq+MUA10QrtbmbiWgc04Ej7pIqurVIrV1RmpCsW47orw9Wo5lboazc5pRkfdNbxqyiQ6aZq5zRWfHcFeGq3HOr966I1oyMnBolpaQHNLWtyRKQiloouAzFNK1JSUDISKSpsUwrQUmRGkqQrTCKRaY2kxTsUlA0NpKdikxSKQ2igijFIpCUZoxRUtFBmlzTaKllJjs07dUdLU2KUiQGnhqhpQalotSJw1PDVXBpwNTY0Uyyr1Ir1VDU8NU2NozLivUqyVRVqkV6VjWNQvrJUySVnq9Sq9KxvGoaKSe9TLJWar1Mr0rG8ahorJUyyVnLJUqvRY3jUNBZKkV6oK9Sq9Kx0RqFzdSbqgDU7dUSgdMKhLupM1Hk0ZrnlA6IyRITmmE03NGawcSyWGYxsMHFdLpuqQ3NubPUkEts/DA9R7j0NcmaWOQq3eoaT3MalOM1Zn/2Q=="/>
          <p:cNvPicPr>
            <a:picLocks noChangeAspect="1"/>
          </p:cNvPicPr>
          <p:nvPr/>
        </p:nvPicPr>
        <p:blipFill>
          <a:blip r:embed="rId3"/>
          <a:stretch>
            <a:fillRect/>
          </a:stretch>
        </p:blipFill>
        <p:spPr>
          <a:xfrm flipH="1">
            <a:off x="4562856" y="1566367"/>
            <a:ext cx="3576320" cy="2011680"/>
          </a:xfrm>
          <a:prstGeom prst="rect">
            <a:avLst/>
          </a:prstGeom>
        </p:spPr>
      </p:pic>
      <p:sp>
        <p:nvSpPr>
          <p:cNvPr id="4" name="Shape 0"/>
          <p:cNvSpPr/>
          <p:nvPr/>
        </p:nvSpPr>
        <p:spPr>
          <a:xfrm>
            <a:off x="1004824" y="1565910"/>
            <a:ext cx="7134352" cy="2011680"/>
          </a:xfrm>
          <a:custGeom>
            <a:avLst/>
            <a:gdLst/>
            <a:ahLst/>
            <a:cxnLst/>
            <a:rect l="l" t="t" r="r" b="b"/>
            <a:pathLst>
              <a:path w="7134352" h="2011680">
                <a:moveTo>
                  <a:pt x="70409" y="0"/>
                </a:moveTo>
                <a:lnTo>
                  <a:pt x="7063943" y="0"/>
                </a:lnTo>
                <a:quadBezTo>
                  <a:pt x="7134352" y="0"/>
                  <a:pt x="7134352" y="70409"/>
                </a:quadBezTo>
                <a:lnTo>
                  <a:pt x="7134352" y="1941271"/>
                </a:lnTo>
                <a:quadBezTo>
                  <a:pt x="7134352" y="2011680"/>
                  <a:pt x="7063943" y="2011680"/>
                </a:quadBezTo>
                <a:lnTo>
                  <a:pt x="70409" y="2011680"/>
                </a:lnTo>
                <a:quadBezTo>
                  <a:pt x="0" y="2011680"/>
                  <a:pt x="0" y="1941271"/>
                </a:quadBezTo>
                <a:lnTo>
                  <a:pt x="0" y="70409"/>
                </a:lnTo>
                <a:quadBezTo>
                  <a:pt x="0" y="0"/>
                  <a:pt x="70409" y="0"/>
                </a:quadBezTo>
                <a:close/>
              </a:path>
            </a:pathLst>
          </a:custGeom>
          <a:solidFill>
            <a:srgbClr val="000000">
              <a:alpha val="28000"/>
            </a:srgbClr>
          </a:solidFill>
          <a:ln w="28575">
            <a:solidFill>
              <a:srgbClr val="823DCD"/>
            </a:solidFill>
            <a:prstDash val="solid"/>
          </a:ln>
        </p:spPr>
        <p:txBody>
          <a:bodyPr/>
          <a:lstStyle/>
          <a:p>
            <a:endParaRPr lang="en-US"/>
          </a:p>
        </p:txBody>
      </p:sp>
      <p:sp>
        <p:nvSpPr>
          <p:cNvPr id="5" name="Text 1"/>
          <p:cNvSpPr/>
          <p:nvPr/>
        </p:nvSpPr>
        <p:spPr>
          <a:xfrm>
            <a:off x="1371600" y="1905770"/>
            <a:ext cx="640080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Challenges in agricultural trade</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a:effectLst/>
      </p:bgPr>
    </p:bg>
    <p:spTree>
      <p:nvGrpSpPr>
        <p:cNvPr id="1" name=""/>
        <p:cNvGrpSpPr/>
        <p:nvPr/>
      </p:nvGrpSpPr>
      <p:grpSpPr>
        <a:xfrm>
          <a:off x="0" y="0"/>
          <a:ext cx="0" cy="0"/>
          <a:chOff x="0" y="0"/>
          <a:chExt cx="0" cy="0"/>
        </a:xfrm>
      </p:grpSpPr>
      <p:pic>
        <p:nvPicPr>
          <p:cNvPr id="2" name="Image 0" descr="data:image/jpeg;base64,/9j/4AAQSkZJRgABAQEASABIAAD/4Q7GRXhpZgAATU0AKgAAAAgAAQESAAMAAAABAAEAAAAAABoABgEDAAMAAAABAAYAAAEaAAUAAAABAAAAaAEbAAUAAAABAAAAcAEoAAMAAAABAAIAAAIBAAQAAAABAAAAeAICAAQAAAABAAAORQAAAAAAAABIAAAAAQAAAEgAAAAB/9j/2wBDAAgGBgcGBQgHBwcJCQgKDBQNDAsLDBkSEw8UHRofHh0aHBwgJC4nICIsIxwcKDcpLDAxNDQ0Hyc5PTgyPC4zNDL/2wBDAQkJCQwLDBgNDRgyIRwhMjIyMjIyMjIyMjIyMjIyMjIyMjIyMjIyMjIyMjIyMjIyMjIyMjIyMjIyMjIyMjIyMjL/wAARCAB4AKADAS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IGng13pEEi1IDWiRLZKDTwa1USGyQGnA1ooiuGaQ0+UVxpphqXAYw0w1DiWmRmmGs2ikMNNNZtDGGkb7p+lQxiinitYolkgNSA1vGJmyQGng1vGJLHg04GtFEVxc0Zp8ohpNNJpOJSGGmGs3EaGGmGsJRLTGGmmspIpDTTG+6fpWMkMUU8VvEhjwaeDW8SWSA08Gt4ohjgadmtUSxd1GaqwCZppNS0MaTTSazkihhphrCSKQ00w1jJFofDbT3LlYInkYDJ2rnA960v8AhGr37NJNNsjVVLYzk8D8v1rLkbG2kYwNOFXETHA08Gt4kMkBpwNbxZLHBqdurZEsXdRup3EJmkzSY0NJppNZSKQ0mlhhmuZVigieWRvuoilifwFYyKSOpsfhzrtzELi+WHS7Y9HvH2sfogyxP4Vqw+FtB04De0uoSjrJN+7j/BAc/m34Vny31exrJKmve37f5lh5UjjAhgRI8/LhQiZ9ug/KsnUppHtZsyA5jbhQTjj3x+maapTmrrRGa3uzgQaeDXPFlCg08Gt4sljg1PDVtFkjg1LurVMQu6jdVcwrBuoUNIwVFLMegAyaTYGlbeG9buyPJ0y5OehZNo/M4rodP+GOtXhUzyQW6nqMl2H4Dj9alxe7CElOXLDVnW2nwv0DR4luNcvXk77XbYG+ijk/nV0eINO0xDbeHNMitwBzL5Y3H3x0/E5rJLn22/M6m1R0WsvyMO91CSWQzXtyzuevzZP0z2/DNYV1r1pESFlQfTlvz/wxXXDDJLnqHPq35mTN4it2csPMdj3xyap3GtCSCRVgk5UjJHtWVfE04pq5vToTlsjnxBIew/76FPFvL/sf99j/ABrz40Kj6fijNyRILZ+7xj/gVSrZMf8AlvEPxb/CumGGm+qJc0SrpxP/AC3j/AN/hU6aTu/5bn8Iyf611wwcn1MnVXYvQeHVkPNxL+EP/wBlWta+DraXHmTXGPbaP8a3+p23ZhUxLjsjatvAejnG9rpvrKP6LW5Z+A/DYwXsGkP+3M/9CKxqU1FHFLEYmbtHQ6C28LeH7dR5Wj2efVogx/M5rQjsIYl2wW8ca+iIFH6VzJtM9HDZdOrrVdzOv9b0PR932y8RpR/yxh+Zv8B+Nc/N4+1HUZDbaBp5j7bwu9/qT0H+eactfj+49PSC9lh18ylHpOo6hKZrp7i/uCcMkLbgD6NIeB+dWJ9CuIYc3d/bafAOsduvmP8AixwAfzqvbxp7av8AI6sPlk6j5fvOW1KPRISQkc92/wDfubjj8lwK5+X7OW+WKNR6Rp/jXJWxNSoet9Rw1DS3+ZH5iL9yIfjTJ53MEgAUfKeg9q4ZQb1Zp7VRi1BWMZWHoKmUj0FepCR8e0WIz7CrcQ9q7qUiGjRgjzjitOG3ruhIxkjQgiwRWtbKeKqUtDPkTNq1iPBPAqS48R6HpCn7ZqUCsOqKdzfkOa4K7OqhCEXc57UPi3ZRBk0yweZu0k52r+Q5P6VgHxB4u8Xy+TA0ohY42wjy4x9T3/M15sqyTtDVnpQjUrPkj9x1mifC1YovtWu3QwOSm7ao+p6/yran1jwtokPkW0a3W3jy4V+T8ex/WsU5Seh7WEwdvh+b/wAjm9U8e6jcKY7OGO1i6DjcQP5fpXH3l3e3j77i4kkb3Y1rGklud8nyR5aenn1M9oTnNRmOnJI42mMK1DMP3L/7prmmiXszHWpkx3IreDPl2WI3QdXFW4rm3T70grsp1IrdkNMvRaxYxdZRU3/CUWEY4Lt9Frb65SitWR7KTGHxpEn+qtXb/eYD/Gq0vjvUsYh8mH/dXcfzNc9XM1b3UVHD/wAzMu417V9SfZJd3Eu7gIGOD+A4ostJuby4WEZaVjgRRje5P0HT8SK82dapVd2zto0LuyR6HpPgbT9LVbjxDcxWncQOfMmb/gA6Z9+ldN/wl1tpsIg0DTBFgY+0XXLH6KOlEY9D6bCYK0bLZ7vq/wDJfmYF9qN/qkm++u5Zz2UnCj6AcVSMJPauiLUT1fZWVlsJ9jLdqabA+lXzXMpUStLZ7e1UJottByVIWKjiq04/cyf7p/lWM9jklszmdzf3qNx/vGuD2j7nzlkG73NHWhNsLC8DqaASeFWndLRbjJVtZ5OdpA9617TwxqM6LL9lKxHkSTt5aEfU4z+FbRoy+KZrRoyqy5YK7N210Kyh+W5vXuRjBhsl8tD9XIyfyP1rftbuSyg8jTo4tPiIwfs4w7fVz8x/PFUrH0+Cy6NP3p6v8BqRDduPLHqTyTVhIc1aZ7kKZZjtC3arsWm56ijmHO0Sx9gVRyKrTxIg7VpFnO3cxLx1XNYVzKMmtG7HnV2QwWVzen9zEzL/AHjwPzq7N4buVsZ5WBbbGxJA4HFZ6byOf6vUlByRwg0+bvtH404adJ3Za5o4GfVnynOi9a+G7+8Gbe3nlX1jiJH51ow+Dbhv9fLFCO/mTKCPwzn9K3jhaa+ORvSoVqr9yNzTh8KaLbANc3okHfykJH/j22p/N8NWQ229k87juzcH8B/jWirUqStSjr3Z6VPKlH3sTO3ktxn9sOD/AKHa29oOxRAXH/Ajz+tM81p5PMnleVz1LtmuWdSU3eTPYoRhBcsFZf1u+paide1XIyDSTPUpNMuxLmtO2tSxHFNs7do3Nm3swo5FWCqoKUTgqTuyhd3KRKcsBXM3mqiWXybdWmlPRIwWJ/AV0RdlcynNQiVm0e/mO+9lg0+Pr+/f58f7o5qMt4e0vny7nU5h3I8uP9ef0qHNyehxv3ffmr+Rn3njHVCClja2tmg4BVN7D8W4/SuY1G81O/VjeXk8w64dyQPw6VTpNo8rF4ivVum7LsbEUiJylpbKfVl3/oxIqx/aUkXzCdIP+uKLH/6CBWk6jYUcNSpq7RVudeRmzJLLcN6u5NUJNcnbiMLGPYc1zSkazxqiuWmVHu3kbMsjMfc0Ld46Cs3I5lX1u9yaO6Y96uwyscc1NzsoVHJmnbknFa9tEz4wDQme9hk2dBY6dI+CVNb0NrHbpuchQO5qt2bV6tlyorT63ZxqwhLTleD5S7gPqeg/GsC98SMcgTW8Htu81/yX5f8Ax6q54w3OHmfQxZtSt5Wy6zXTesz7E/75Xn/x40f2xcBDHEy28Z6pAojB+uOv41m6jm9QjFJ3erKjz7upyarSMGropmNaSZXZVPaq9xGvkScfwn+VdkfhPOqRTTMV9SkPCnFVXuGc/MxNedKdzyZ13IZ5tHmE1m5GXP2FBJqVBUcxrBXZcgQk1t2FhNOwCRsc+gpOR7eCoubsjrLHw86bTcssWeQGPJ+g61otqOh6QP3s6Mw/vMFGfp1/SqTSWp7kqkaMLJ/MzLv4i26ZS1VsdB5agf8AjzZ/9Brnbvxfe3ZJCIM95CZD+R4H4AUnUeyPKni4t+7qZ8upXV0R59xJJjoC3A/ChJKzCNRvcnWWn+bVwNXMQzVGZfeuumzmqTGmWop5cwSf7p/lXUnock56M5XJozXkczPBFFPFFy4IsQQyTSKkSM7noqjJNbVvoFwDm8kitF7+c4Df989f0pHqYTDSqO+y7mlHPoGlDLtJeSD22qf602fx5cIuzT7aK3UdCBz/APXpc3Y9Srj6eGj7OlqzDutf1O93edeSbWOSqnaPyFUt5JySSaDx54ipVlebHhqkV6DSEiZXqZZKZ1QmTLJT/Mq4m3PoIZKaZK6oHPOQwyVFLJ+6fn+E10X0OWUtDAqSKCWYny42bHXA6V5R5cU27ItJYYGZp0T/AGV+Y/px+tW41s4cbYDMw7ytx+Q/xNJtI9ChQitZ6ksmsyxoUSTy1PBSABAfris2S9lfODtHt1qHd7mtfGNLkh/XoQbiTknNLmmjhuKDTgaopMeDTw1M2jIkVqmV6djeMyVXp++rijbn0AvTC9dMTGchheopH+Rvoa1b0OaUiknlp0QMfVuf0qUyuwALHA6DsK81y6IimrbDTKqdTz6VC87vwDgegrOw6tay5YkeaWmc4UZqkFxwNOBplpjgacDTLTHhqkVqpG0ZEoenb6uJopAXphet0ZykML1G7/KfpVN6GMmf/9kA/+0ALFBob3Rvc2hvcCAzLjAAOEJJTQQlAAAAAAAQ1B2M2Y8AsgTpgAmY7PhCfv/bAEMABgQFBgUEBgYFBgcHBggKEAoKCQkKFA4PDBAXFBgYFxQWFhodJR8aGyMcFhYgLCAjJicpKikZHy0wLSgwJSgpKP/bAEMBBwcHCggKEwoKEygaFhooKCgoKCgoKCgoKCgoKCgoKCgoKCgoKCgoKCgoKCgoKCgoKCgoKCgoKCgoKCgoKCgoKP/CABEIBLACmgMBIgACEQEDEQH/xAAbAAEBAQEBAQEBAAAAAAAAAAAAAQIDBAUGB//EABkBAQEBAQEBAAAAAAAAAAAAAAEAAgMEBf/aAAwDAQACEAMQAAAB/mtPTmiqKoairZUpaWVFlq2GtlhZWWVlloEooKBgpLKAospLBSykspLBSyksJLKgGCoCgmCkCSyksJLKAosoKcPR58PosuyhqlqhrYq2VKli2VllqhLYa2VllZZYBqKCgoKSygqLKSwUspLCSyksFLCSyosmAoKgGCksJLKSwgqAoqoKcPR58PosvQWWllapaoS2KtlS2KthNJWqVqGthKKoaoiigoKSyQqCksJLKSwUKglAkCQKCYCgmAkKEJLKAoCCksq+f0efD6B0LYq2GtlRZathLZWWVKla2KtlZZUqVqlhZWCliqSrBgoQglCkCQlAoCgmLCgJLJgKAoJiwksoCgKCpQgp5/R58PoS9ChqKoS2VllS2KtlRZdSytUsUNbCWy0sNUtAwUFASWUFQSgSFQDBUBQDASBQTAUBQSlhCEFQEBBTz+jz4fQl6FSssqVK1EWy6llihqNFsNbK1SxUrVK1S0FLDUQFJUwUIQVAMFQFBMBQFFgxYUBRYMWUlhJYKWUBQEllATh6PPh72XqLCWxVsrVKlsJbKyy6Fla2GtiLYa2VlhqIqKthqiqirCQKCksoShBAoKgGAkCgGAoCiwUspLBSwgKCksICvn9Hnw97L1FhLYa2VFlSpWoa2EtlZZdSyxQyytUqLFUNUtBQUFEUAoUlFJZQgiUIQDAUBQDAUWDASWEEwFASWEBOHfhh72XrkGoahLZUWXVUqUNQ1CWw1srLCWxVStUtBQVUMFCVYEEwEllJYQgpYSWSBQFAMBQFFgpYQDAUBJVQE4d+GHuOuaGoShrYS2Vll0LKyysssVLqqWqlSpWWGopZaCgoKIoKSygGCkCSwUCSwgGAoCgFLCgGLCEIBgoCgJw78MPcdc1K1SpUqVK1GqhLYahLZWWGthrYShqlqpaBgiwoJChKAkJAoCglAksJLCEECgKAYCSwUsIBgICgJw78MPcdcqIsupZUWVqlahKlZZUoapWqVqlRZWWKoZYihhKolLKAhKAUKEICgKAUsJLBAoCgGAkBSwkooBAkspw78Ob3HXKy6FhqVFlZZWWVFlZZUWVljVbDWwlFUMsVQgUFBQSBIUFQElgpYQFBKWElgpYQZoBgKAkBSwgECgpw+/8AMxcbL0FlQNVCUNQ1saLYq2NFDUNQlDVLVg1ELDVFVLQlVEhQFBQhAMFJYQDASBQClhJYIhAUApYQDF6Fz/T+/wCbvL89+x/KZPJZbQJQ1StUqVK1GihqEqVllapUqVliqGqEooGCgoCEkKEKwJLJAkCSwRCAoBgJLCSwQKAUsIfQHh+06/F3nH0t51ifkP1f5PhrzDWqEWVllZYS2GtjRbKyyosrLDUJQ1S0sNQixVQ1JVRVgQSS0gQEhKWEBIClhJYQggUBIClhAI/Vj8/9d6vzO84+jrm4nK8sU/LfpfzPHfAbqGWNVDUJUrUaLYq2NFFLLqqVFlZYaiqhKKCgYKAhJCgIgRKAhCAYCgJAUsIQQKAV1/TjXy/ven8XtnvvN4TleXOnG8s6n5z73wOeuY3VKwaKGWVFlZZUWVllZYSjVbDUJRSw1EA1RVRVRVhIUFIEEkElFASAiEIQDASWCBT0+r+snXxevt+B3ue+8nxuV5c2cbxxqcXO1Ph/tfyeXx2VFhKGqXUsJQ1StQlDUJUrVKyw1CUMsVUNRQUFBRFVBBRAiUBBmglAkCAYCiwX6H6X9JPRwb/A63y9cxvwObnxZxvDOpx1+gtfI+p4/je3PT89+i+FyeA8rQ1CLDUaKlZZWWVllRYa2EoapWqVlhKloKWKBgoKAhKqJAoCEICEEKgFAh7h8n9E+p989Os7/GW/LmTr8+c2OK4Xhlnq+l5+mvb+Xz39uePXUyz87+i/O+TXAcKpaWXQDLKyyoGqhqIWXVUrVLCw1SssNRCw1RVRVRVRVhQUAoEJQEAwElhJZJr9sPx/6R19V6b2fC59PJ8WXv8AOcmOU5XpnXm/RvyfofR5+t9JJc4pLkX579B+f8uvPZfPLKwJRqBqEqVlhrYShrYahKlZYqpWBqloGCAkKIKwoKIICAkJEIBev6v7xvB96ek9N9Txcevn/IV6PBeLGBzfSw8fXw+L7Ln6bnoTLOVGZRkb+f8AvfB8muA85Q1DVKgMsarYShqlZYS2GtiqEqGoqoapWCgoKCgoggoCEEKEIfej4/7X6/0N5d3px7b608/Xl+F6ef0+G8nLObifby48XPz+259HNGGKuc4npnlk11zxxh9Hwvp/J8mspeGVlZYahKlYGqVFlYGqVqlRZWqGohYapaBgqopYoKCgoCEEKHqrye/9L+i3w+T9u9md56ef0nsnXzdJ+H9HxPT4tZnGxc5+7l18k9hzy4teeOGrrz8/nX18fFx5a93Lxzhv0443hrfm7cPO7sXK2GoapWWEoYGoSpWWNVFVKiw1sNUsAyxVS0FBQlVFUk2FHT7lj8/7/wBn9Xfn/OfoOt1yz0dc+p2no5/Svqno8/S/lu/5Dt4dM8N41nP2cvTwa163HmebRfPz8PU9Pk8vPhvpyry9I1eO8Xpvn04X0659vL5vq/O54yOviqVlhqGoRYahlhqEqVgaiqlRYailhqloGCligo7fcsfnr+/++ef+dfof1cfP4uvbGsc89I983Wj2urvn6N9M9Pn1fjdPwfTwmfP256xPp4es6dPTvl894ehrw8PCnXh09Xl6eLf0pz7+HXonHtx301w9GN6vP0Zu9Y64+P8Ad+Iefgl9HxAihqlZYahFlYGWGthKlZYapWWWFlYKGmj3/Sef55+1+q8f5z9T+i9bh+O+79fWfO6S5xQdc51l74x0zr0Ym2vZno7Htvpnp4t+ff59vwXnPN25azj2899voa9Pbry+Nr5XY18jH08Hyvr/AK/2+b6P5vX0fh593Hwaxw5Zpy0t6Y6430xjtp5eLj0/G9/zr5+R1+XQywlDVKyysCLKwVQi30bvM+l6N5+Lf0Ho6Z/L6/X+jePyPt/RXePke31aee/f4dvH6GvF0zy9evN1xjvvl1wdenLph6axrHo1A9EzqPpznU16s29H1PRPRydePP8APdeDXHnw9HHUx14dO338/V69uXwen5vrvp8/6f8AR+V+d/Td/n+T6j4/L8++vp87pjHmxNb5ON9MY7bx5cPPpzNcCqnzfpfNx58jfzlvXRxerp0PE+j03n5V+vrofGv3NbPi9/pY2ebtZs6dfK6Z9/b5TR9fPymj6WfBa9s8uq9OvP0Tvvl2s9O/P0HPXad8871nTON9ee8HXfPpzuu+fTn13rOseqi9KU+nK6fROzthvjx/Pd+DXn58+/PWczy9N/qeX6Hp2z+f6/l9+rl+i+z+n44583zPN9DX5+8uvs+bj0/NxymOl5Uxw43PpzHzhQEEvmfT+Zjz/S386/U+R9HPgV7J5KXpnnrdnG11cq3Rmtq51otmtC3Wya1vRjXTpo5dOvTWefXfRy7562d9uXXOOnXl0ydOnPeDp05dMvTpz6c9dd43y771nWfVbNXoltu03dZ1r5/H+f8AXw9PNjHTO85z5Omv0XD9frtfk+n4Gvf4f33s9HDk875mPXn5/wBDwdPZPg8eWHnrHjxw7+WteaKcRZQEBRYL5n0/mY4atvs+Xm6JGrqzda0YutaMa1rdnV1olutjTWhtrY3N6LvO3Ot50m946Rvrz6B06c+mTp059M3Tpz3l6dOfTD06c+vPp03jpz9OtTWe901ns1YV+L5vwvfx9eGIOpl5d36/H9w998+vhfpeL9n0nHhPPeN28+9fkNer1fC15s9unjxnfik1NcIqosKKKAosIMs+Z9P5vPz9Lm+35ermpbm6tXN1aubo1rN1a1m6N6xvZrWdaNbzrZredpd52mtTaXpjdb6Y2G+mNl16c+mXpvHTLvpjpjfTrz68uu+mOmPRrc3jpdTlk6flPF+T9Hm64w470y829e3l+7126e7ovp+T9Bc44Z476Tx+Z4/zWvfry48b01x1OvgyqxlZUWBFmaLCiwkrNAU+b9L5vPhqx6vmaualsuq2XRbLq1ZdmtZ1q1vGtG9Z3s1vOtm952mt52l3NtdTUa3ndb6Y6Zd9MdB30x0w9OvPtz6b6468+uumenPrq4+TY934T5/zevPTDy9NM3jvXfn+4evb7+fVfS5/QuM8JnpzbX4/z/K39W+Kc94xNzfkxNyzhUZmoElFJRZWBFmaLCSwXzPp/M5ee2X0/MtzWtl0Wy6tWXRdZ1q1rOtmt43s1vG9G+mOm7XTO01vO01qaa7zqNbzuddMdM2+mOg9OvPtjW+3Pty3vrz1z31x5Pxms/Z/E8Mzpl4+mrlz3reP2r06/pOX0NfU177nHmmt/JXv+J5/P6fY15t46efGdzXHE1LOZqRmahnM1Ak1CzNQJKLKwJNTNAM+Z9P5nLz1L6PmWytbLqtl0XWdarrOtmtZ1q1vOtm953s30x00b6Y6JredJrWdNrWdVred1vpjoW+vPtl3259MXXfLz5fb8f4X5rOvd87M8/bSPNrVzca1c/r99O36Lz/R19f0fXlx5XS/m27fjefl6fYNZ6efOd51jE3mzmakYm5ZxNwMzUDM1AzNSMzUySWFJQZWDPmfT+Zy86y9vm1Lous1tXN1asuzWs61a1nezW8b0b6c+mzfXn01np0xvRvWdVqyprWN1vfPpXTpz6h16cqXoz8381nX6D8p4nn7sZnk3q5vJ1c03bP1rt9rxfZ6fY9H6Tn6ccJ0fknPT8ljhv6162dOOZrOjM1LOZqRibkYaWcTcDE3IxNSMTUM5mshM6gSWZJKGfL+p8vl5w7fNtla2XRbLq1ZdGtZ1s1vO9Wt53s10x00b68+us73nejVzU1c2t657Tp05ajvrx/Ky/a+J8Tzeft3515ut45cGpcNspq6n67XQ8f6Df0/V+p8f3sam5+L1x6flM519R6DpmSxJNRMzSMzUjM2jE3IxOkjnnpLPPPTNnGd5M4mshM6hnMopLM0+Z9P5nLzwdvm2ytbLous61XUujWprZred6Nbx02a6Y3o6dOe9HXXKp1cjdnFHfXi8I/Y+f8AE8/n6evytebq3OeHfGOVRltlNXT9hvpPk+f7mvZ7P0fi/b59ern8Lrh0/MS6+k9JuSmkppNSpNIy0jDaObpI5zpHPPPTNnlnpmxzzvJnGd5s4mshJZkksKfM+p8vl55ZevzWpUal1XWdaLrOtWt89aOmuV1dt+e6PTry1vXfHE908OJ+hPl8Ob9byfOnLXbkvDaqNs5BcHNoKltOl/Yb6PzfP1a7ez9F4v6Ue7rvP4Fx0/Ozb9B6V3pKWKqKqLay0jLVTLVjE6ROeeubPLPXDnljrzsc87wYxnWbGc6gZlmSSiny/qfL5ecl6/NtzW1cE6MG6XkrreJuzjK7uGS9M82R9OfPMPXGWUXKsDbNITnQc4KpbT0dP0/Xrv8AJ892u33/AC/059np9fP8C9d/DnW9r0mtqOimKKWpjVjNuqy3Uw2jE6ROeemXPLHXm45Y6YufLHTnc8Y3gzmXOcyWBAU+X9T5fLz5ZmvnbYVthW2IXSYhdJgO5lVhlCrJRFoVlXdcTOQMVDKtp9Hf0O3X0/lc9M1+rw/pr6PT9Tj+D37t/Knc9U9Cu1V0LJUqsy2tLdRnV1WbrVnDZOc6ZTlnrhzy59edjjz68nlz59OZzxjeDOc6yZksBAp8v6ny+PDjIz8+oKoIKAgopY0aFqUoVlTZcRzgJZaVq1PqZ5enXs+O682eqf0m7a+v4/x/X63TwO+ezvNW1ldqqqslsqsrdVLrVnOtajN2s4bic89Mtyx05uefLryefLl15XLnz3zueMbwYzLAkszQ0T5X6D4J5vEPJ4VGltTLTVKahKqMoEKwupWdFwcoCFVXVc+zHn9FrG+mNZ9Pb+oPfy58n57f2t+eejGnaW6WyurVdKsqsrbLTVTbcTWtGJq6c5bJjPTCYx05tz59OacuXTk8uXLpyufPnvmc85uTEiBAT367dbzfnv0f57Hi8ds8/jWSdSTNqRmsMoUstC6i3pEzDJyqJFpq9ejNXfoOW901n6vv/dXq3+Z83yc/b3iekxekp1tV3bNOmpZtW00stNS23ZbbMTd1ZzrRzlqJjO8aOfPryXny6ctZ5cunG58+W+Vyxz3zOec3Ocs2A+lPr77efn6c76eb8x+x/I+bzfMkeb49QVgQtAwrC7ljZYhMnNUIb1TfT0d7j17X1HJ09Vrxft/teDh9H3/k+Pix9XVek5XedXa6ld3Utq1XVs1aampupqbubJ0nQw23c2rXMaOcTWWzz6c9XPnvkvPj146zy49ONxxx3zOWMawYzm5zl9CfefTnO9Pp49PT683j/D/0X+b8fD8eWef4lFC0DC6g1UakQEOaN1m+j1eg8np9Pf2nn6ep3PNn6P7Ln2/O/rvB+f8AF9z1fH5efHbXSdzlredXfVmnVs1bus6dWzVq2adXU0au5ur0z0M3pOhzbbuctrnKzRnG8Ljn05aefLpx1c+PThc+fHfG44565HOYZzh7r+gvTnXf0Xp83p9Mzi/K+H+Uz5Pf8fry5/IyOPIKWVg1KaAYlKTr2by9fX17nn79u/qOHp9Hr9WfL6PZ9fV8D7/2/g+L6n1vzfm8nj+32+ZzweXXV1s3edHbWs6d61nTu6zq1dZ071Zq1dZ3au87m9M9C10z0Oeuk2c7pXmWJM6zqxjeNOOPTkvPjvjo58OnC5c+OuJxzzYOb6Ov02PRy9Hf0nfj3x+NOP3fwvh53zYp8k49uPPORwwsrF1sw673cL6d9Dy79N6HHpvXWzvXXpc+3T09Tn6+n3Oh8v6/3vn+f3fQ+X+f5eL7XTnj5vPv38Gbr59756Gtazo7a1nVvWs6daudW9azXWtZ1b1rOnWtZ3b1vPQddMdTOuuepyu5u5VTlLlJjWdOOe+WnHHpw048/Tz2MefXmuE4uZxfY7fp+fp4eztjOt/G+J+YeHq+Z0m/nc2488NIxw9Pn5Y3r0Xt5+Gu13ctdGrF0aLWlulm9ddWe/s/W61+R/SfoPhcvb9z5n5fl5fp+rhNY9d4cPn3n68Jt8d7Z1npredXTWsat71i296xXW9Y1b3rGre9Y271rOre943a30x1nfTPXPPfTPS43c1cwSZudU5756cct8nXPz9PNox5deO87zGeOf03r/Qcu/D08/yg/X/GY5b4+fHfG/Lxz2zrnynSOOc6SOfm9nk48voK9nkkoYsoqVfYtfK6/vPsY7/kP1Hy/wA9n2ftvzfxXL3dc47Z7Z6vMPf53Dg+PUm7z3pnWeutZtvesW3vXO2ulxq1vWNW96xu6b1jbvW8bum9Y273vPS3vrjqG+2Opx3ubuVo4S5SY1jTnnrk6xw35NWfJfBcb5M/Qzw8/wC29vfl138r5fxrpvydcbxxx2xrjxx2xrlxnXOufKdc6zynWOeXh+j4OPH6E1PV4ZL7jXgftPu8+/8APv1X0vzp6P13h/FTPp+n8/Ez36TPXHTHXVOmpx8Fn0fPxm8Ok3Yus6z01rNt7vOz0YtrpeerXTXPVvpvnq6dN41dOmsbum9429N7xt6b646mt9+fYxvtjqcNbmnkCZzrGqYvN1nz68emeGfMeG/Lf2WOPy/2s/N8u/1PzPCXZnWd5zjeXnzx0zrlzx0zvnjPTOsYz0msc50mjn836vy+HD7X6LPyfRy/Ycvw7Pf7PzMXPW6w59dxvHTPW6Ol1jFrp5+HjPP04ZPktlLVzrOtXK3thW7zs9Li2umsaN73z3dOm+e7r03jd13vHR6a3nb13vHW3vtjtPTtjvnlrrnpcFVxJctMa5aZ574NN+Zy+a+ffX6f7LnjzX5fwuXp9PlzXduboRNZmbnWM53nXPOdTWMTU1jM03jE3NGPlfX+R5+H0d5vR3c3n1tbz0nRu21lb1McA6+Pnwz5tYi89SlbmmtXK1phW2LW7ij01z3dN757um943dOm+fS7dN43dd9Mbuu+mOj031x2enTvz7menbPU4XavIsszF46Xlz8nb3+Lw9V5vB+y+n83jv6f5fx8cd9s1tM1tI0WSOUTeJE1iSzWJLNYk1Nkmomfj/Z+Nw8/0tNXRto6XWbb0xC3jnwM9PJnnnzWRcqgrc0dMjWplFuUauba1rGrW9893Te8bOu+nPpdd9Mbu3Tpz6XXfTHR7b646vXfox3tb9GO5x11m7gqOGXm068HD4Gz1fK9X7XHn+R9z5v53j6Pd8zkN61jTnVybVybSNFkOUTeZLNc4TWUNZQ0JZonx/sfH4ef6us17buGdaYyW+eOGca4TB57IsVBVBW5DWUVFW5pauba3rGrpvWdXTe8dLrvpz6Hbp059Lt06Y6PbfXHa7a749L016M+ixrvOl57bHm5z5+nt8Tx+bXPz/ofseLkfS/N+Hxcu3bljVjVzqtXNXTNbTN1VCWJrNym8WRrCGsoaCNZBp8f7Hx+Pn+oyumpnObXPHHONcpnPGyLFSkEkFZAVFVFaubOrLb1rOjpveN3XXTG7r06Y6HbfTHW77647PbfbPo1336c+mteidjzNo8nDl+d3e/871/WnP5H2vm/A5dPd8nhjGdXNsa1m2taxpdXNW3Nao0W5JUms2JrBGskayRoDQQj4/2Pj8eH0JiDrnnnjF5yHIgzUVUDUkWIVRFSjUs2y2tWW3rU1dNbzs666Y6XbfXn1O3Trjs+jffHpfRr149et31T0HmdHnePX5Xz/naOX2PqfNwfT/OeH53PXq8mKebdza1rNt6udWtXNXVzZqXRUNUazYmixNYsTWSNZsjRUJZGi/I+t8jhw9OM4xzuZnOKizUFUUSFUQBUUstpZZupTd1nVvWs7umt52dd9Mdbvvrjsejp6MerXq16ns12eu+m8s1z/P65fT/M9P0Zn5vv+R8Xnr2/L8vLPn0luGrm2taxq1q5tvdzZ1c21q5rW5uqoSo0WJrNiayRrJGs2I5qNViJfk/V+Vx4MycvPUAFEFZEEBRQTbE2ymrZbVstrVmjprWd3TXTHQ7dOuO16N+nHsvZr2z379E92tPm34fl+Z5cPrez8/k+z+b8XzuePV4828VssWy2rrNtauba1rNtauba1c6tW5rWxqqEqNFiazYmsCazYms1CEJUM+V9T5fHhiHLzCFYkWABQUsTSistpZTVstq6zq1dTR01vHS667c+56N+nHvfbr3vp69WPfPha8/1Pgev2nPPl+R8nGfb8zy4PDpLee2W1bLatltWy2tXNtauba1rGrWrmzpC6RoqGqNZsHKJrNhrJGskaLBCEfM+l83jx5I4eayIsCCgpZaCbZbSyjS2lmjVs1bupu6a6Y7Ho36sfSvdfp7+nv2THz+jw8X1fL+czz+r8Px+HPk9HnlvDUsVLatlm2W1bLatzbWrnVq6zZ1c21q5rrVzaqVqjRYaCNZEciayJrNghCEI+b9L5vLlxJ5/LQQUFBSy0sTbLaWU1bLatltXU1dNbz1O2vXPsXvz9vfn17fX4fV894/S/PfP8nPh3+ZyzfNqV4UTbFq2Jtlm2W1bLatzbWrmzq5trVzXWrmzq5s2w1RoqHNibLEc2GsoayQhCCJfnfQ+fx5cB5vMFBQUstBNLKlpSbZbV1nVu7nQ669k/SX0eP1MenXt4a+R8U4evx8/Fz83Xx5uvmLDi2JtltLE2yzUs25trVzbWrmzq5tq2VbZbWks2yzUupYYNZIQTeRHIjmxNZsEIp4Pf4OXLgPN5woKCllpZZWWaDVstqltXU6XS/R7fpb6fD6E/Oa9P2/zHnxjhvGPDjy65G/nglSzUs1LNSzUs1LatidXNnVzbVstq2Vbc21q5s6uatsVUaKjRUayJoIckORHIjWCPB7vDx5cR5uAUFAyy0ssrKapbSyzdT1XXl+j+j79fU6/L+P883244vPjeU8R5rk34ViqFWKtibYm2Jti1bE2yzbmzpLa0ldWxOrmzq5s2yrUq1CVGiw1lBENZIciIIgkXw+3xcufEebgFBQUpSyzS2lltW39Pd/l/tOX5jX0vr/A5ZxjUlwXjPI+aw14woKWKoWpZqWVllZZqWalm3NnSV1bLNstq3Nm2VbYnSVQSo0CazYOUEQ1kRBIER4vb4uXPkPNxCgoWglSbS1fT7f0uvXrx/J8V7OmMufOjNeU8jwsHx1KoUFBVCrFWxNE2xNC0TbE6S2rZZtlmpbVsq2xOkrA1hoE1kHKGghylkCIgjx+zx8sch5uIUFLLQTbPZb836f0fJ6e76XxOcxuowWwN5vJcSV8YSFLC0UFLKwTUtLLKyqsTbE2yzbm2rZZtlm3NdWyzbm1bC0aqhCNZBygiDlBEEQp4/Z4+XPmPPyCgpSV1+l118X0vF83Xs6c45FQVsppl5LmhrxhVSyFBVRVSsE0UsTbC0TRNS1Us2xa0lm2Vbc2bZZthbYWhgQTWQRBygiCIQgjyery8scx5+QULT1+n6HT0dvk8Mneo5lSjUpqx5rMya8YUFBSxVEhSysErLQVUqrLKxNsTbE2yrUs2yzbE6SrbE2w1DBoESwRBzCJYIhCEPL6fNzxzHn5jVT7mvD29Pr+dHPVRhoGi1bOZZ4j5KlsgoUFBSysFBNS0E0UsLRVE1LNSrUs2xOks2xOrmrbE2w1DBoEQRBHIiBCDIkXzejzcsYO/DGfsc/nd+285vFqXOllFZbSwM81j5gcLBLDUSFBQNUVRSyyFVKoUpKyysrLE2xNss25s2yrbmzbKtSssNUIIgiCIDmEqwiBJ5/R5+Wenr5eerY4aoNUWqBtlNOGuTxB4hQSFLLQSFAgSsrAVSyDUSsTbFULUtLLNSzbC2yzbE2yrUrLDWCEIIgiCRYiCRYlXz9+HPFsvDSymqlmpTVFq41wsQPnCgoKCViqKBQgKWVQpYmiqlkKompWWJom2JtlapZthbYnSGoYEQYRyQgkCIJQQ4duHPOrHn1bLaWWVlNVMVnMPnogKCgoJCliqloGCgqpVCqlkKolYaiallZaWWalWpZthrYnSGqGqEsRLBEIIYSBEsIcO3Hnn//EACoQAAICAgAEBwEBAQEBAQAAAAECAAMEEQUQEkATIDAxMlBgITMUIiMk/9oACAEBAAEFAvyZ9/yZ9/yZ9/yZ9/yZ9/yZ9/yZ9/yZ9/yZ9/yZ9/yZ9/yZ9/yZ9/yZ9/yZ9/yZ9/yZ9/yZ9/yZ9/yZ9/yZ9/yZ9/yZ9/yZ9/yZ9/yWJh+IlvheJ+RpwkxktssynsXVn4+tGsdKauFj/wB32KvSLv8Ab8dj0WZN3/y4VWlZYgahl3+343CxLcy62yrh1NVW4BqHld/r+M4Zw63Psyr6sGmqqe0PIy3/AF/F8J4S+WeIZqY9dVU9oeRMMt/1/FcI4MWnFc7wVqrntDyJhhln+n4hFLtwjhAonFc4Yq1V8jyJhhMJln+n4fHpfIs4VwxMNeJ5ww660LNDyJhMJhPJ/n+GwcOzMtwMOrCqzspcSpQ1tkJ5GEwmE8qsHS3eF434XhnDHzDj0V49WTeuNUzPk3e0J5GEwmEzFxLckm3HwRddZez/AD/CcK4QbJWgRbbVrS+18y4fwE8iYTCZ/WavCrx1zOIPcNbgWWf6fgkRrH4ZwlaYix2GszIbMtA0CeRhMJmLi25TPfj8PFtj3OF52/6fgcTFsyrMDBrxFRYf7OIZX/Q6jpBPIwmEzGwR0ZvEC6hdwDXkt/0/AcO4a+TKKUpRV5cSy9lV6QTzJiq1jrVTw5crKsynVPNb/p98ASeHcK1FGoq8uI5fhBR0w8yZj0WZNll9PDkYvcwXXns/0+9xsezIfAwK8YARV5Z2UMdBvcJ5EzDxXymy81KawpY+hZ/p95g8Ne+UUpUgEVYP5Mq9cetmax4TyJmHh+NM/P6lRPSs/wBPuqq3tfB4atUAgEVYBL7Vqruta+yMeRMw8QMufnNkFE6fR3Nyz/T7nE4c9sx6EpUCARRFEdgi5eQcmwRm5EzExVVM3MfLsVAgPk3Nzc3OqdU6o5/9/b42LbkHEwK6IBAIBFEURj0jPyv+hxGbkTMTGWuvLybMy0KEBhMJhMLQtC8LwvOudc6off7WjHsvONw1EiroAQCARRFEP8HEss2MojNyJmJjpVXk32ZtuggJhMJhaFoXheFpvyn3+zoxLrpj8MrSKoAgggEAijlxPM1FEZuRMxMdUTIuszbf4gJhMZozxrIX9E+/2CIzmjhdryjApqmvIIBAIo5cSzfCUCM3Lcw8dQl9r5tp0gYxmjPHshYny6nTOidE6J0Rh/6+tALGjhuRbKOEVJK6krGvMBAIo5cRyxj1/wBZmbnhYwZbrXzbWIRWaM0eyM++fTOidM1NTU15H+f1Vdb2GnhOQ8o4NSsqorqGvQAgEUQTOy1xqyzW2M3PCxvFlztmO5Fau0d5ZbD/AGBdxaTPC1Onnrzaln+n0yozyrhuTZKuCmU8Mxq4qKo9IQCKOWZkrj1u7ZFjNzw8bxzY3/UXK1LY+5Y+o9nVFUmU4bNExAsZAJYYT5tTUJCw2xz/AOvoQCYmHe8r4Vc0r4RWJVgYyRVVfXAiiCZWQtFdtrZVrNzxMc5Dsf8AojlaUtfcutCxmLnFwbLpRgJUCAssbUuthO/LqAQuohsJ5t8u7AJi49rRcC4xeGGLw6kRMXHWL0rOqdU6pubggg9MCKIJlZC0JkXNlWs2uePS19n+gPTTXdZs33aldb3vhcJCQKqCx5dbqXXbh56mpqGwCMxbyt8u0AJi49pgwrjBgNBgpBi0CCulYHAniTxJ4k64GgMB5CCCCD0wIogmTkLQmTe2TYTocqka10r0NLRXfb1HIvmBgWZTYuJXjIxljy+/UssLHXPU1C4EZifO3y9QIxgx7TBiWQYcGIkGPQIEoEDIs8eePPGnizxJ1zqnVNwGCCCCCAQQQeoIBBMnIWhMnIbJs3och/TRR4QCrj15N3Ub7i54bwjqiqEVmltmpffCC8ICwmagELhYzFvRb5cgDBU5gx7J/wAzwY0/50ng0idNInUgnjanjmeKZ4hnXOqdU6pubm/KIIIBAIBAIBB5RB6QHLKyFpTJyGyLPbyYlBpiItCZV+47PkWcN4WlAjNLrdSx2c+FqW2AQncAhIWM5Ppt8t1ieIJ4xnimeIZ1zrnVOqdU3Nzc36eoBAIFgEAggg849IDll5K0Jk5D5D+3kwcfolSeEMu+Klubbg4VeIhjNLrZ0NZHKVC64sfefwRrPVb5b7LU1NTU1NQCagggggg9AQelmZa0JkXNe/t5MHG/lSdMyrukUUWZ9uPQmPWYzSxyYtUyckKLLC51GsAhJPrN8vU1y1NeqIIIIPIOQg9LOzFpW61rX8mFjeJKa9TJuFa42K+a1da1JGaf1yemoZeX1QkmEhY7luwb5d+IOQ8gg9AnUz84VCyxrG8mHj+M1FcvtFa42K2SwGgY7QIWl9yUjJyWsMezsm+XfjziDzs2pxDP6IzFm8mLQb3xqRq6wIuNjG5uTGKky8wILbDYWIWO5bs2+XfiDmIIIIIPK7hRxHiEJ2fJj0tfZi469LsEWjH625e80EGbmxiWjvqHtG+XfCDyiCCCCDndcK1zs82Hy01NdZiYyqp0i007PLW47LSuZmGwsY777Zvl34g5iCCCCDkTMrLWlcrLe8+WtGsfDxRWBpFpr3zC7l9y0rlZLXMzajHfbt8voRBBBBBzZtTO4gK5ba1reVFLth43gBFFa0175qu5lZK0rfc1rM0PcN8u0HqCCCCCCCblty1jN4iXhO/MAScPG/5pUgrWmvq5hZmZYrFthclurum+XZj1RBBBByLamVmrUMnKe4+Yf04mN/yylPDWmvrPIDUzs0LLbNk7bu2+XZiD1BBBy3LLQoy+IRmLnfm95i44w1or8MUobWACiewz82WWT3Pdt8uzEHoiCCCCbhfUyc1axfkvaZvz4lAw68as7rU2NWgrWfxRn5u5ZZAN963y74QcuqW3qgyM0tCd8ifPh4yYlWOGvsXbNRUKkn8QZ+b1GyyKu++b5dkIIPRHLce0LL82PYzme0J358PFTEqr682+YlHhLDpBn5nWbLNxV337fLsh6e41gEuywJZcz8tQnXoYWKmLWWfPyBpV4fjaEYitc/NNksfcVd/QN8uyHo7hsAluUBLL2byE+cf2YmMmHXddZnZFSipOHYvWY7LWufmG0u3VFXf0LfLtNzc3Nzc3DYBLMmPczeUnzgbOLjpg1ZORZmXY9QpTh+L/ANDqJY61Jn5htLN1RV39E/y7Dc3NzqnVOqdU64bdRr4zk+YnzqpY0UV8Pqysh8mzEq8MYWOcmytAq22LSmfmG0s2yi7+jf5erubm5udU6p1TqnXDZDYZvzk+etC7VV18Oryb3yLMWqY1LZNuNStVd1q0Jm5ZtZjsov0j/L0tzc3Nzc3NzqnVOqdU36G9ehTU1rjwuGV3Wtc9FfUaK2uswcVcevIvWhMzKaxydxF+lf5ejubm5ubm5ubm/TJ9DGoe+x7KuHV2O1jVp1Gmsu3DMIY1eTkLQmXlM7GIvcn1X+Xpbm5ub9Yn0MTFfJe/JrxKmYuVEqQk8KwBjpl5K0rlZLO0Ve6MMPpv8u6J9DDxTccrLWus/wBIErWcH4d4K5mWKRkXl2ir3Rhh9R/n9DjY/VMrL6hAIonBuGeEMzMFcvuLGKvdGGGGH0gNywf++3Po1VhRfebOQEVdnhHDBQM3NltvVyVe6MMMMMPogbgHSLP9O236AG4AtYdy81AJVW1j8M4cmGubm9css6uSjuzDDDD6SJ0gyz/TvVXc6gk/pOpqY2PZkW4WFTw2rMzDbHfq5KNd2YYYYYYfQqr1DCJZ/p3gE3NTXLAwrMy2tKOGUZeU1hZtwf2Aa7wwwwww+hj0wzU6Zd/r3QEA5a58M4a+WbLasKrIvJJO4P7ANd4YYYYYYfPjU9Xk1L/9u5AgE1NcgNnhvB5lZoUW2wmAbgHeGGGGGGGHzY1HXz1AsVJkj/8AR2+oFgWamuWNj2ZNmHg0cOTLzGultvJRuDvDDDDDDDDD5cajxDyAipFSOy1jIsBv7ZUipAs1NcsDhVmRGtowa77msNlm+SjvjDDDDDDDD5MejxCBoagSKkA1MvNSkZWW9x7QAmLXFSBYEnTOmU49l743DqMQZWczx21LLOrko74wwwwwwwww88ajxCF0AsVIqSyxaxm8S3HYuezCGCsQLAsVIqQJOiYvC2eWZNOIl1r2s9mo775KOzEHpmGGGGGGGHnjY/iFV0AsVJrUzM5KRk5b3nsghgSATUCwLFSKkCTGwbLoP+bBGVnWXTcss1C2+QHaCD0zDDDDDDDDyxcbripFWBZZYtQzuJEx2LH1+mdECzXLUAgWKsVYqzGw7LotOPiDJ4kzxmJJMsthMEA7MQQQekYYYYYYTCYeWJi9URIFmtTLzkqGTlPcfMffyanTOmdM6Zqa8moBAsVYqzGwbbouNj4q5PE5ZYzmMwWWWb5CDtBBBB6JhhhhhMYwmE8sPEiJAsttWpcziBaMSx859+mdM6ZqamprzgQCKsRJjcMueLTiYYyeKkyy1rDyezUd98gO2EEEHpGGGMYxjGEwDZwsPUVJ/BMvNWoZF72k+iffU16YEAmPjW3HH4PPExMEZHFHeO5c7gE9pZbCd8h2ogggg9EwwwmMYxjNCYil2wsMVxUltq1DKzWeN/YfSPv6aqScXg+TbKuGYmPLuJ1Ui/iF90Jm4BAIzallm4TyHaiCCCCD0TDGMYxmjtCZRS1z4mItS6AmTmCuW2tYYfTb5eji8PyciY/A60njYmEt/F2aW3WWmbmoByezUd99yIIIIPRMMJjGO0doTMTFe9sfHWpLLFrGTmF4fWb5ebGw8jImPwExKcDCGRxcS7Nutnvy3yA5Eyy2Ft90IIIIPRMYxjHaO895g8Pa2Ii1rk5apLbWsPrt8udGJfkTH4E8rx+H4cv4uiy7iN1sJZuW+YHNm1Hs3Ce6EEEEEHoGMY7Sx47xQXbA4cEjutYycwtCd9i/ypx7bjRwcxKsDEl3FwJdxC6yFmbnvlqAc9x31Gfc33Qgggggg85jGO0ssjvuY2PZkPh4deMuTlLXLrmsPZP87OKGWZltk2TNebXkJj2QnuxBBBBBB5zGMseW2xm3MHhz3xRXj15OZuM2+0f568+vJuFo7wnvBBBBBB5yYzSyyW2xQ1jYPDRXMjJWsX3tYd9q/wA/S3GaM3cDyiCCCCCDzEx3l10ss3MTDtyTRTThpk5kd9ntn+fo7jNCe5HkEEEEEEHlMYyyzUuvhLO2FwuXZCUrfkM8Lb7h/n6BMZoT3ogggggg8pMZpddqXX7mNi25TY+NThrk5kss2Sd9y/z824TGaE94OQgggEAgEHkJjvqX5Gozs7YfDNyy+uhL8hnjP3b/AD8u4TCZvuBBBBBBBBBFEAgEA8hMtt1L8iY+PblPj41OGuTmSyyFt94/z8m4TCe7HIQQQQRRAIogHkZtS/I1LLWsbE4ZuWXpQl+QzxrO+f589wmE90IOQggggiiKIogEA522hZkZUoouy2ox6cNcnMJllkZy3fv8+W4TCe7EEEEEEEURRFEAgHInUvyAstva1sThsuyUqW69nj2/Qv8AObhMJ7wchBBAIoiiKIogHJ7AsycvUpouzGpppwlyMwtLLIzlvon+c33o5CCCARRFEURVgEP8l+QEFuQ9rY3DdS/KWtbbi8e36R/nvvRyEEEURRFEVYqwCO4UZOZqUY12YUWjCTIyy8ss1Hct9K/z70QQQRRFEVYixVntL8hUD3WZD4+AlUyc0CW2lo9307/PvRBBFEVYixEirGYKMnMlGJbknrpxEvyWslloWO5b6h/l3ogiiIsRYiRRqX5CoC92U9OLTjTJziZZZHu39U3y7sQQRREWIkrrhKoMnM/tOE1ktya6Euvaw2XARmLfVt8u6EEEURElaSuuXZC1hfGzGRKMMZOY1kezUe0t9a3y7sRRK0lVU0tYuyizVYYEyM4KLLC0suhO/rm+XdCIsqrlNMtuSoJXdlQ2UYa35T2l31HsLfYN8u4EERZTVERaw1z2smPXTMrPLRnJllnTGYsfsG+XcCVpuY9G4zpQEosuluVXjJde1hJlln2bfLtxK02aMcKAXtnRTizKzWshMJj2b+0b5dsJRSbGrRKAtBeZGcta2WlzuE6Dv1fat8u1ExcVrJTXsM9OIMnLe0k8mbpDN1fbN8u0UbONh9M8IKMrP/juWPJm6YTv7dvl2dNTWth4fQLL6sUX5L2knm7ah/v3DfLssXEa410VY1eVnlozb8jvr7pvfsANnB4cWluTXjC+9rTvyO2vu29/Xope58bDqxEys4vCfK7a+8Pv62HhPkTxacNL72tO/K7a+9Pv6gGzjYC1rkZm4TvzM2vvj7+nj0PeyLThLfe1p8zNr78+/pYmEbBbkrWrMSfMx1D9+ff0FUsaMVMdcjJa0+cnUJ3+APv58eh72Bqw1ssaw+gx3+BPv5sXENstyFRSd+ix3+CPv5cfGVBkZJs9Jz+DPvzUFjXWmKLbWsPosfwh9+VaNY20xVZix9Fjr8KfeVVmxmdaV9M/38KfeusuXsCr6bHf4Y+7v6jH8Off0yfxB9/yZ9/SJ/En39Fj+KM//8QALhEAAgIBAwMDAwQDAAMAAAAAAAECAxEQITEEEiAwQEEiUFETMkJhBVJxI5CR/9oACAEDAQE/Af8A0Q5+0tkftGdI/Z2c6R+yxjkk1E51X2SFfcWSUNkZz4L7HXVndltirWEc7vwyR+xV1/LLbVWh5k8vXg50X2GussmoIbcnl6Iz+PBe/wCeCuslJRRKTm8vTBn8eK962lyLM+CuvA3gnPvf2TOOSV/+pCtzeWV14JPBZPv/AOa8+GDtO0cce5lOMeSXU/6n1T5KqSuvA3gss7nha4zqoiQkKtsVEi2pxXtpTjHlkuriv2kuoskKLZCoqpIV4JSwW2Z+lCWiiNmMkYiqZGkjUKBGB1kcRXsnZBcsl1UES6x/CJX2S+RLJGBGsjUQqIQwSlgttzshLSFed3wSeSMHJlPRZ/cfowrQ1kSIxO1R3Y+oS/adVZKWM+nk74jtiO4d0h2TJNsaMGBRIwIwI1kYEYkpYLbc7IjEwU1d+74LZfCK6XMppS4G1BDbYo5O1R3ZK/8A1G2+dOo4WmTuR3xP1Efqf0d7O6R9X5MM7DtMaMY9MHaRgQgRgRiRiSlgsscnhCiYKqf1H/RZJRXaiun5kV15FHHBJHZ8sldjaA23u/DqOEdp2I7TBjzyZ0emDBgUSECMSMRIcsFljm8IURIqpdjJYrXaiMPl8ldeSOFtEe+yJWRhwSm5c+XUcL2GDBg7SMSMSKEhywSm7OBREiqp2Mwqo7HzkjFcshFz/wCEnGC3LLnLZceh1HHsMGDAkRQkIlPBvP8A4YEiutzeCKjXEbcnk4Kemf7rC29R2iSbk8v0b+PZJCQtJWYMd28tEiEHN4QoxqiOTk8sWW8R5KOmjSu+zkuvctl6d/Hs0ZHNvZCjjREIObwiMI0xJScnkhGVj7YFdUOljvyWWOby/Uv49jkydwouQljjREYuTwiqlUxyyyzvZVVK6XbESh00e2HI8vd+rfx7DOii2Rgl4RWTpen7F3Mvu/UeFwUUSvliPBmNMeyrzx6F/HsEska/ycaojHJ0nT/yZ1V+foiUUSve3BlRX6dfBjyx6N/HrduRV/kSx4xjkoq/UePgvv7F2QOn6Z3v+hyWOyvgSxpjXBgx6N/Ho4MGDsFAx5Rjkiu99qJTVUe2J0/TO76pftHLP0Q4EseODGuBjH49Rx5YMGDBgwY84w+WZ7tkRSqiUdP+p9c+By7tlwJY9JjGPx6jjxwY9RLG7G3Irj27sp6fu/8AJZwNuYlj02MYx+HUcewwcHJCJT0yj9dn/wAG3NiWPUYxj8eol8L2HIkV1uTKenjQu6fI25vLEvVYxj8JbItXsaOnla8IhCHTLbeRvN5Yl6DH4sYx6wr+T9LJ1kFGK9XOiOk6KVu74HONK7KyKzuxC82PyYxj0qq+WY0679q9TOldUrHsdP8A49QXdYW3/wAYcEY/kQvNjH5MY9Kqc7yGzJd1ca9o7stslY8y9HJkyJOXB0v+OnZvIhXX062LbnYRiIQvNj8mSY3pVV/KRKZKaisyLuqlPaOy0fhkyZ8Em+CjoJ2FHR11FlygTsc2RQhC8Fqxj8pMkxsrr7d5Dm5cFlyhxuycpTeZGDBIyZ8lBy4KuhlLkq6WuvSzqMbRMuRFCFohCELVjfk2Skc8EYqvd8m8t2Tn8RGhowYJ+Ki3wQ6eUivpF8kK4x4EOSiW352RyIWmTIhCELRjY/KcxJzF9O0RQxuyW40NDRgwWLRLJGiTI9PFcka0hIQidqiTtchC0yZExCEIQtJEmPxnYJd27IwcuOBJR4GMYxowYLiNcF/ZH+kKP5EsCQkZwWXY4HLIhaZMiYhCEIQtJMb8OCdn4IxzyRr+ZGdGMYx638EYiEhLRywTtM65MmdEIQhCFo2SY9W8EpuXBCrIsR48GMfjfwJC0yOeCU8+OTOiEIQhCFpJjespqJvMjUlyOXkx+PUcaZMkpkpeOdUIQiIhC0kyT1lZ8IhU5bsyocGc+b8r+DJkchy9FCEIiRIoSJPBKWnHI257IjWo7slbnj0X5X8GRyG/SQhESJFEUPYnM5HLtFBy3ZKca9kSm5ci9e/gchvwyZ8UIREiRRCJwTsP+mW9oijGG7LOoztHVevdwZ8M+SEIREiiuBtEnPPA8I7XLdk7417IlY58+zu9RCIkEVV5G1BEpORn/Uco17ss6ly2XtbfUQiKKqsmVDZEn+R/2W9UltElJyeX7a300IiimnJnC2HL8ErFHdlvUOzZce4s9NEUUU53Y2o7Ep5LblDknY7Hv7mzzWqIoo6f+UiVmNkORbf2bfI5OTy/dWea1jHLwimiNe8+SduTJbf27L3lno1Uys4IKNKxHkc86XXY2j72foU9P3fVLgdiS7YmdLbsfSvfT8oxb2RCqNe8uSU86229uy9/PxrqcyPbXtEzrZZ27L7BPwrq/lIcvheE59qG8/YJaxgoby5M558HLtWSUu55+wyEsi+njnynLuf2KQtuBeNk/j7HIXjOWPsj8W8DefsjP//EAC0RAAIBAgQFBAEFAQEAAAAAAAABAgMREBIxQAQgITBQEyJBUUIyUnFysWEU/9oACAECAQE/AfEz8VPxU/FT8VPxU/FT8VPxU/FT8VPxU/FTXS/iYwv1ZWfTxEIfMiUir4eEPlkpYVPDQh+TJSxqeFhC/uloSlfkqRdr+DZCGbq9CcsUm+iIcOo9ZnFyul4JkIZ2Tl8LBlKjKp/AlGmrRGzidF4F9BJzY3ZZVg2UuHv7p6EpfCx4nRb+w3Y6ydkfpVlgylQUPfUJScuTidFvbXLWJSG7kY+mrfONOkqXulqPryM4nRbxQ+y9hslIpw9Pq9cP4KdNUer/AFGooliVSKJV/odVlWbe5tcUPs0GxsnIo08vvkPCEPS/t/glcsl1ZPiEv0kqkpajY5GYk9xcuXwbJyKNL85Dd8IR9L+3+EYE6kafRaknKeo0kSmOQ2X2eVmUsPmbJyKNHN7paEpXwivT/t/hGNurJVb9ImdLQdQlMbHhk+xq3bSbFSm/gXDzFw32z/zo9KKMpYsMfNKRRo5/dLQnIuL2fyQWXqyrWS1HOU9TQY2amX7xlgot6CozfwLhqn0LhZ/IuE+5C4aHyxUaSFCmvgWVaIzGYvyMYxj5ZSKVHN7paE6nwhyI+33MivllXiPiIo3NBsbMv3yyPVtoesz1GZ2ZmXL42LGUtzMY+RspUb+6RUqfBKRBJe6Rm/Jk6rl0RGJf6HItcylixbGZYsWLFhISLC7TGPkp0re6RUqjkQj+Uhyv1ZKWYS+y5roKBYtzT5l3WMYzUjBU+rKlW42RV+rHO43fD+RRuW7M9kxjGRi5F409CdS42RVyUr4pCj2586ELssYxQ+WTqKPREp3LkY5iT+FglfQS+EJW7lTnWC7DGWuNqJOsOWEY5mSl+McErn/EJW7tTnQhdl2jqTrX0JTvoXwjHMSlZZYiRrglbvVOVYIXYbS1J1/2jl8slK+MY5iUre2Ika4Lv1OVYIXM5pakuJ/aSm3qOQ3fGEMxKX4xEhK5qLYVOe5czGczjrpEuIb0HK+pcbsXxhDMSnf2x0EjU1FsamNy5mMxnM56h6rHJly+DlbkhTzdWTnm9sdCMTU12dQuXLmYzGYzFy5fFIcvrkhS6ZpaE55+i0IrbVC5cuXLnUsW5NByvyRpqCzVCc3UfUSNDXa1YWWFjKZC2F8Ujohu+KTl0QrUv+sd5O7LGhrtYR+WcTojKi6MxmL8iQ5WG74xhctbpEyjNNtFfLMxWdzMX5UhDkXwSuQpXFAaHL626Gy5VfMlg3glchQb1IUEjITkoE6jluLly5NdhU5SI8P9kKNiMLDlGCuyrxPxEbvt2y+FsKmOVipsVJiooUEhRIxLqKuyfFftJVHLqa7dywSuJFixUPRQqaMpbFIcow1JcQ/xJTvhbbuV8FHGxYract7HqfQ5SZdI1wttmxyuWFy2K+mOf6PcyyWo5F78l9q5Dd+zxGg0zLH5HKw5blYORe/a4jRDkOW7bJT51y8RouW+1Swc7Dlfu8Roh432qRew5l+9X0HhfapDlYcr7CvoN7bQlPZV9C+0SHKw3s62m00HIvtK2mzuN7atpsFg5bitp39MHLc1tO+3Yvctua2nd0HI13dXTt2HKw2Jbyr2tBywS3tXsKNxu2g3glvqvPlUdSUr+Cq8qi2XUdBvwdXkjD5ZKfwvC1MVFQ6yJSb8NUErnSn/ACN38PUG1T6R8TU8VU8VUP/EAD4QAAECAwMKBAQEBQQDAAAAAAEAAgMRIRIxUAQQICIyQEFRYXETMFJgFEKBoSMzYpFygpKisUOywdGAg7D/2gAIAQEABj8C/wDhDeNHPh5OOPF3ZPsNNmdK+0hGy8VOxB4nupvu4NFwTu/tAMhtLnG4BWn2YuW8uDEXxSS45on8R9nthQW2nlGHk5ETKztRPT2Vp1Tnf/EfZwhwRXieSOS5FrRT+ZFUzoP7n2bqasMXvK+DyC/54nNTOi/v7MESLNsH/cvhMiAEqEjgpnSf39liLlTacGf9rwMnOvxI4KZ03d/ZIa0TJ4IRY4tRuA4NXhQaxnfZWnX+Q7v7IEOE2birTtaMeKssrGd9kXxKuPku7+x7MMU4u5KTBXieatGsQ3BGJFM3HyfEyt3hM9PzFRLINm0ZV9jWnasH1c0GsbZaEYkS/gEYsXyNQSYL3m5SgfiRvWVN5JTu/sURcpEmcG81dJouCMSJRoVt2xwGmA0TJ4LxMvPaGFYh6kIXNGd3f2GGsBLjwCESPrROXAKZVp1GBSFIQ09SjOLzcEWZNrxeLyrTzM6Du/sKzDHc8lq1fxdm6LwoX5YvPPT8bLDYheniV4WTjw4QuAVdF3f2DafqQv8AKDIbZDP4EH+Y6QawFzjwXiR5RMo4N4BTefppu74/ICZQiZTU8GaHhQvzD9l10bEIdzyRh5PrxjtPVp5n5Du+PWYY+qntRPVoUrENwRc6rjo+mENp6+HyKjOLuamfJd3x0OizZD+5QbDbIaFp1/AIxIm0dHxIpsQBx5rwMmFmEOSmfKd3xuzDEyg+LrP+w0S55oF4j/5Ro+PlOrBH3XhwtWGLgF18t3fGrUTUZ91ZhtlozNyn/pi4c1M6HxGV0h/K3mpNowcPNPfGNQavMqe0/mdKqLGfli/ro/E5Xs/KzmuTVT2H+G2fVTi67uXBSGmYUI0+YrpofE5Vs/K3mv0KQ9haracypxdc/ZSAkPI8KEdbj00ficq2Plb6lM0YpD2BJjST0X4moPutm07mfKsQ6xCpmpN50PiMppDFw9SrSGFJu4HDpATKq2wP1L8Ql5UmNDR08ulXm4IuedY6Bj5RSC3+5emEFJu4u74XKG0u7LWssHVfikvP7KUNgb282Zv5IxIl50DFimzAbeeaAbqwG3BSbuTu+D6rSey2LP8AEvxYv9K2LR/UpNAA6eeSV4kT6DQLnGzCbtOQZCFjJ2XKy3PTNVV8uqojgVASqQz9VrOa1a73OVIYPdUAG5Fzirb9ngFTPyYNp3JCDA1cmZ91JuhdRVvVPK5rlnO+UBKpDcq2R9VrRP2C1i4qkMfVUAG7EuKm7ZUhnst+p5L4fJ6QW7TuakM1L1IAkoOjX8lJol5VK6R3WgKpDcrgPqtaIAqxCVcT9VSG1UG9lzipm7gFIZwxlXFfDwP/AGPUhdmk1TubzUmCvPyqVVdM+bRp/ZbC+UfVViBViFVmfqvywqMb+2BFzipm7gFIZ5C8rwmfnO23elSGayxCJlFByUmiQz0VdHn5Rz3LYK2V8v7qrwqvK+YrYVGN/ZUAwklxUzdwGiKTyh136F14ldF4cEEoPi60TQopuVM9V08sqjAqNGa/ECSVN30Gi2I9s4h2G/8AKJNXm8qS8ODs8StUTdxOhW7QqtXzTidb1ad+2iI0UU+RvqVp+2c0hSEL3IMhCQzyCm9Sbnoq+ccS6q0+/R8SL+UP7lbftcByzWn6sL/KDWCTRnoqqTc1V03A4jIbStOv0ZvpCbeUHESA2W8lMrxY9GcBzUhdnrdoau5HELLNpTdU6PJo2nck2kobdkf8qZXix9n5W6E3KTb1VV3Q4dVWIRVb9Gwz6nkg1n5Q/uObxI30bnopuVliqtXdThsyUWwzTSDIYmSvDh7Hzu9SorcT6DQmVJtymV03Y4ZUr9OkGME3FeGza/1H/wDAUhcrb/oNHouu8HC5NvU3nSDWiZKsN/OO2/09FZbcrTrtGZVN5OE1Ksw1XSkKkqQrlDrz6FIK0bs8ypC9WnFdN6OEdVfTTkL0Ji1lTrv0Lm7iVM7OeZVlt6m4qu9nBqlShqbj5AfEFrKXbLfSi59YjryuikM0yrLFW9TO+HBeq6eSI8cTjHYYvFjViO+ykFIZplWIa6qZ304HUqTFXyRlOVDW+Ri+Ij3/AChSF5UuOaZViHcpDfzgUmqp8r4nK9r5GLxo2xwCkFN22c0yi1h1VIYAcAp5nxOV3/KxWnbAUhcvEiCvDNMohpk1dMBO/U8yi+Iyva+Vi6INC8WINXgM0ypAyZgZwKmnILx8pE4nysVV1Vp/5Y+6kLlNxX6cEO9U86QFV40eRjcG8kS4q069foF5QawSAU3FdOAwU4PJomVbiSdHPD0oucVacrDfqUGMuCmVX6DBjgwawTJXB2Uf7VNyrcgyGFZF/EqZUzfg5wUNYEWQqxeLlN2YQ4Yqq7ZvK6ozNc1cGPfBJNu4leFk1/F3NTOYNaKlW3/mFfqV9cJPfA5u1YYvcvByejP8quaQvQixRrn7KTdpGszzwo98CtxKQwvDhUYNARo41+A5KzD2kf8AOFu74DaiXKQo3PIXoRsp2+A5Ith/vhru+ATdeq5w1gm48F4uUSMX/apMo1dML65nd9/peq5xDhNm4q06Ri8XLk3DJnO7vv2roWYYpxdyVmHtcTxKm4/TDLTtB/fAbTtWDz5rwoAUyZuwy067RifxHf5C9CLllB6P+14cBdeeGWnbOlF/iO/WITZleJFIdF5/9KlGKQwyZ2VIaNVEPNx30Pi/hwvuV4cBomrTyqYZM7KkNG9Xybu1dKzCaXFeJlJDn/YKUOg5quGzOypDQqi2EpuMzvdFbyjUZy4rw8naPopvOHTdsqmhfVchvk9lnMqe0/mVIarcPtO2dCqLYam4zO96ok3mVaiG07qpQqDmpkzOamG2n3aFL1W7e6Nst5lWoptHqpQR9VN5mcQtRP2zzKkxTO9Tf+G3qrTqu5uUoI+qm908QkFaffnk2pVTvMoTHOU8ofLo1agbP7r8MSCm8zOhTDZNFVN21mqVJlyr5Z8yQEypuHht/UpxT4h/VcrMIfsr7I6KuJSauuaTalax80+VqQzZ9TqBTymLPo2ilCa1vZShBa7jinJvNSaFVSZd550/woTiOfBTyqKB0YtVjbXN1SpQxNbUgq4qHRKNUgJBSF61juB0PwoTndeCnlMUM6Nqtlrnc3VUoYV8lrHFpNEyrcba5ZpM3Ir8KG5ynlEUMHJqmGhzubqqUMK+S1jjEmD6rm/mqXqp3M91Ji2lU41aiasP/KstkApM3V3fG5NEyhEyirvTmruzu+NUo31Fat/EqTN4d3xiQqUH5T/SrLaK+m8u74vqinNTvf6ipNVb96d3xWQVvKaD0qyyQHILoqb27vidFqCnNT2n+oqTVXfXd8SkFbymg9KssAA5Zqb87viFFq7PMqd7/UVJqqcAd3w+TKq3lX9KsskAOAVSqYC7vhtFSjfUVSr/AFFSaq4G7vhlllSVbyo/yqyynZVK1cEPfCqKezD5lam1zVFXBj3wmxCBJVvKTady4KTFNxWrg574PJqtxTYhqzCEs3VVwg4NZhBW4ptxFJim4rVwo4HVWWVKt5UbLfTxViEAAqlUvVcLOB6lGepT2onMqlyqV0w04BVWIQmeit5U7+VWIVym4rVVcOO/0UzqQ+ZUoe1z4q+iqumIHfZuViCJlW8oNp/LgpMuVV1VcRO+UqVajGwz7qxBAWsc1MTO9TfRWIDac1aebcRUoM8hih3iQC9T1byg2W+lWIAkFMnNVdMVO7zNGc1ZgCTeLl6onNX0xo7rIIGNU8Gq1lBk30KzCoFXGzukmBat/F5WrrP5rWOh1xk7nMzDf8r8SQHpVmHRqrodcaO40VqKpQ6uU3HR642dwswxMq1FM3KzDo3S644fPmdWHzViEKqbjpdcdPmyF68TKv6VZh0b7FPmSYPqqa0Tmqn2MfLtxdWH/leHAEgq+xz5MmiZXiZRV/pXIeyT5EmfupM1onNTcfaNt+rD5rw4Ak32l4mUXcGqQo32jIVKtRKxOXJTPtGTb1JtYnEqZ9oyCsQr+J9pdOasQ6D2nZbRv/lJ/8QAKhABAQABAgQFBAMBAQAAAAAAAQARITEQIEFRMEBhcaFQYJGxgdHwweH/2gAIAQEAAT8h+09z7U3PtTc+1Nz7U3PtTc+1Nz7U3PtTc+1Nz7U3PtTc+1Nz7U3PtTc+1Nz7U3PtTc+1Nz7U3PtTc+1Nz7U3PtTc+1Nz7TXIUf1Lszy4Owz9omrg1bP4LOX+TsIjpHTSD2CxPs/39oP4fAMrGsiNN/8A7yNVMqxx/sd/s9gCdDt6toEPHT9EbqpqrGdJX+p3+zs7fqNj3ZENj1H0JF1IBKW/zu/2bhgyO0P7Z4OOg3Xva24wAlLK+Z/f2YYPy/Z6esRwF+hXvFgEpeEr5H9/ZQWZ43P19f6Q4pmY6D2vXVtBKXhKV8/9krCdgHWx1Nr/AJNbKA3T2zq6r1VtiUvAXGPkvshaHxINg33b6FsS2n/U+SjKtsSl5Qhb5z7H0JhvbQTnPd3c7waO3iJyraBwFlyUbyH1if4YnotoD0Z+xiuY9+r0EafZB1mimiGc7HYtBpwmXJQifQBFiwdv29u0xeMfyPsVNreXf3QXQTQmf6AneUH8ZAxcJ5CAQmiAZWOnO61feBEaTQkNQF8/+/sPSDoRiebp/rrewWUU1GtqgXod/WDEcBZcY00xVBJH0/4p8tLHvY4fL/v7C2turtNPs+7u3UZ+wbzZLC6EHAcJZcaEce1P8cWFHRQR5gcj5f8Af2CmZ+519sTI+hd6exMjex09IsZwFzLwtgOQgawFqjHToLBq83y/7+vm3JoB1hxJudA94QAYLNbGC1Ez1Zja6rdlLmXha/Hc2HrYOdEv/JyhPViEzPB4fP8A17Vb79BB8O4v+cLNYwWAwmRndrLiyS8BQj1JsT8PzT4YcAaTPN899dQkAEh9DhZoYTn0ncZiM9Ltbatm4jF3xX+kBbL46r3XgzyZ4ZvmvrYpr9pfB7fIVYiwZI6Lfwkd2y8bOXdA7/8AmIls4CMsWWWzwWWzPAX5H1rH5fkWDgfLyU4ScPgXRB/7kIycMFsENU3vpaA2L1h3lLLLMY1rHh/kX1jZD1bVgkfEe3LU44EdBOgw+qHq7dDgZ4AbQ3Nv62RYcOx0LEIvABAPVmszlq9/q2CKP4BY39YQAAB0OYJ0alhCHZgA6Da6BZ4BDRGr9fedqoPwRzKw36/DVsm1sWLFufVETOe2LEJ6e0FCDoQQhyX7EuWubuyIPT93QJeBt0Oq9X9SNMOx0xPS5zeEzKtjlxYt/wB/qPoIIZsEs7e8x6fyGMbFiCHJeaEWaOg7TOVyM9y6BLM9ca91/Vl3QgNsXRYORLBy5izhQopcbEfq/Ts4XYDNhH1P+lgHtrYvRag4MWLEEHISGCUHQINYm4/8sGhLLJh0x3dr2kQNsWxoONkdZ9nAIbEwilKTFixfOfS8uN6M2HR6rrYF7O2WAC9HBiZ4YsQchIxJEz0xoO0dixGCWWH/AAiAha2odrBLAWVsV0DeStZthM6RSCbETHDEEET5D6O1hv0ZuxXdYmYQ9hYvT3tV6SaGORmZ4hDjIYlr16E9b/hYtCWWbfLp+iTbRA6xkAxZEY1Z1jZK4DNr40hIPtEWaxyBELuS7X+WRf1foTuGPQzf1XX9pF8VGluKd9UBgzsEMMRyMzxxBxkYscDE0XRGMxFlsFzv02FpA9Z3wEsB0lSrAat6W7TJhndHscwrQEYt8J1ryBHA+svS2rR6cfn+c+NAv2wMW3vdnSZH7x8W+n8oBgz0I4BCkXEORnkDjIxYKk+bB2O0AhZYj76bDvYAzK9d2OPAbEjKw6dUOqXaO1cYGBARh1meCWXhiIQ77vZbs6duX575XdB7F+zBi3j3U/UIzH+KMW/+5n/KObZg9jkxwK8AZcoEeGIxYqVsc/EhoWzCb0FqP/1e1hywJ0Vsq673v5eXFvUlvYbHmIOs2nuksRC6fqW4uf574hrtbu/adYHvpO3YJ0vsQdx7F+wU2dPfW26e00bYJXeV3ld7Kys4hwi4ghwBxCIjwBwhi2qF/VUSOsd5bMEzXQA6zZjJ6HR2Ir0PmVMulun9ZtY3Tvgxg6FihDbxFs7OEZoy4OlGq3R07eD894o2T/FsX4ZPZ7pHXROy/Ygt17Ebh/kjYB93MTTsD2J7s969Sz72fezsuSZsxHAIc9/CIjiEc4cI0sPS18wzjg36sstmzrAOjs7+8z1y9U62S66I/kDjSNE+AlwWIgG9hVxPVtErPXg+tu1ppp2Hh/PYgcWx/i7bLx71n3srPnMzZ4nEIII5injiERERwERzBwDS1a3azG0jPRv3lls2B1S/T1Qqd+9pIbEhw9mOgLu7srFdiyc6J0nmdBtYVYHLxO6aDvOu/ifPeDNmzZs+AcAsQRCEKU4QghygREREcQiOQILaaq9BZa+3ZZ/lLZswqNz91/U+etvvb0hczrKMzPe9CKCHzKxSMiGaTXmixdJ1szlZ8b574GLFiCxwBEIEEEEEEERERzAIjgOIREREEEuCV656SdplbHazj3s2bMSwOXbquxZGM0YDY9iUK62U7l36+yCPtAlsUmNshnrWRO1M6xf6WibdnkPntixYsWLFixY5DgRERERERERERxDgIjiEREQQQCfrlbE7XKs4s2eGebed70I9v2O2/uepG80oCEBoBKwTudEwsxmR66WM6sJp+cquXV8j898c4ERERERERERwERERxCIggiI5WML5jpslnFmzwx8d+mwnsfnn1SKBJ9y/t4LdA3sNNrLVQmd3a9g7eT+e+KREREREREREREcQjnAIIODpUjnUdWRFZVmzxPh69Ad7B7HX6954aYC9W/css5WJl2suV/mQVQ6NT3krl38p898Q4kRERERERERHEIiOIOAQiziWAJ8B3WfzZs8f1fFZjZH8rt7SxtAdLFn73SWWE9JYhNmxQDLJpNI+V+e+KcCIiIiIiCOBERxCOYAiAJ4hmZ647LPazyM6ZgCZvlbME54FlYIZm9svykg19kXriPLPlvnvikREREREQRHAiIiOIOQEQnVil81pmWbPIlJWAOtnMaeh0dkVDAssP0Ezbh2lIbzpdLo/lwPl/nvhnAiIiIjgIiIiIiI5AIcTROXFNOx3kWVls2eQmboAOs+GMXpD+78j3vZvR7Hfj7RP7PZN6P2mfMfPfEIiIiI4CIiIiIiI5gEAnmvskeUdlnFnlCAKtALFQB0dB/cO9k17jN0h82xg0OAiSVcxEzlkmdnQmfM/PfCOBERERHEIiOJERHICwLLsFnz+ae5DPZzAoAysR3/0x9Z0G8jCDbuwEcBwApx5fXvayrKgeEM+Z+e+GRERERHEI5SOYGiDqkAOYiy44HmGu11O5unq2Tbdaw//ADvaA3vwCqU92xLhzGXAfDxY8f574ZERERERERyERHEGcJ0hPugd5HlZbYy2T25waL1f9s911uQEeYxJq923lyWZk9Tb6+7bx89898I4ERERHICOJERwFiQGrY86rZlQSh9ZFrzGu0RIdy/tsxsn3IVQNdgLr98HBZbPiQbt6R797eO3h4sWLFjgnjfPfDIiIiI4CI5MxDDwA6tnRZZ/VwcDusaXO/MGXBvBxOpuvqy9X/l2sUeBoF1qdr0t2WPK4Z3e9szSbx28XFixYsSTMzM+B898E4EREREcBHHNmzZtERq2gqR3Qt94Ise29vzBQDLHQFmW/bbmdf4IadD5mLQd7rBnaVuGJQgPmVena3jt4mLFixYsSTJMzM+B898IiIiIiIYY5T43XIDa6hb7wRw6fOYgysEMplv22eJcu0EDfuzYBPndoQBwNgnRCQ64Ox3nWtvHbxMWLFixYsSSTMzPB5/lvgEREREMMQ5k0d4+rhur8A5M+23ORUroRnKDL/Jl7OWHDa9vSx/Uq23iCXkLUOhhszbp28PFixYsWLFixMkzMzM8/wAt8TNnwDLXh2SnmUN7JzhnJ0LQ+WnRFBOXrBptGxFNn8BCtj5p+88XpK5ney6viYsWLFixYsSSTMzMzPP8t582bNnwh61qnwEe6XPOnSRRqk1dz/1O2XL1tU2LVGPxCR7u42TuvQnC56DtMsu9k1fDxYsWLFixYsSTMzMzM+B8t5M2bNmzZ8EDbnwsG3gZUy7vawEOY7foSpFmwWSQtNIbgMGaLnpJmyfpLLrZdYeJixYsWLFixJMzwMzMzz/Lcc2bNmzZs2eUM82efseBiJg7uxJt978zVzZ3BZy3ajQjuelhZq9iRrm+vaXN13xcWLFixYsWLEzM8gZmef5azZs2bNmzZs2fIbWTwMuuqLAPF+fdJzLLZ5cgq4dIrIMe4ntnjUb8HWfFxYsQWLFixJMzPIGZmef5Lkz5QlxLnnCI5ese9gQ6YLd14euAZWDXZuwxYer0tRFXfut7rPi4sQWLFixYsTMzzAZnnZaWDW6vExY8NeAGbPPA6d5/YNgg4TACrQCOId7/AO624sHWskHT929i1d/FxBBBBYsWLHBmecBmZ5UWCH1b5LwMWLHivOJFgt5HbP8AZ2jgEC6QHWNlgZ12/wDVrGw7veZYNJvYd48QIIIIILFixxZnmAzM8oZbWHg/IcmLHkV5wkVg41V1UKRkXxPeyHUf+BNOvo95l6Rq+KsQQQQQQQWLFjgzPgAGZ5cbHr0OMP5VixzZ8VecLvzoxoO8UgQzAO9tMVBfuEh9lHeWCtPFhEEEEEEFixxZmecBmZ5OgadCE8Ifn/vjmzZ8dfAMBYXfaJixDc5b9fshpzGwf9keUfE6yxVYkeGWIIIIIILFixxZnwADM8mVi07HeSSxFH+jrZ8kvMHEThYkAFWwWA7oP9fFgAAaZNi13DlbzI8JiIjgRynAiIIIIIILFjizPggDM8WewPm0DAaE2qy8HAX+s+YIzY44WIa7rvQ97SOe7pGEXpd72GXghiPCIiIgggggjlZ5gqUuBmeCbGPmMABgLFl4vnagemEfPlgzI+kJ04BwktTHcfgvYqT9rKcv07T6dlmy7xHhEREQQQQQQQcjM8RcRylwM8G2EfMABgIz4yJ1k+BmXaux3nd8pshwQGxxo4XtGnpEyfXD/hsrn/OhzVrIvSzdViIjwDiREQQQQQcrPKKnKUpS8F2MfMQBgLPxDJ2EvyEtcnB3fIgu07fSJ68xCDXAVehCCP5j+rVif5q2qv6dCI+sj1t7uxHAjicpEREEOAIIIORmeIpTnOUpeDbEPmMAYDjgDlkoCNMr2eR3fGBdiRH1hI5hxYTD/XpDDY90f4kVPQN5myN5lrGtiiIjmI4ERERHAIII5GZniKc5zlKZGaP7WIAMHF89cr+TJ0co7vhA9oTHdCdIoRzGfwT/AAkWEAuuz8WaL1EiQnVsBrdKZIZsUREREchxIiI4BCEEcrM8hc58aXBGFjoO9hADTh4HLOhZjbJO3n3OUXaFFKemKTFiCOUz4h/gMsWB9dv4lTTG2VlZ9a1YCd6bS5hmGIiIjmIiIiIjgEIRHKzxFOfLEbukqhe0wm1jkik+7dnCrYsWLFixw3L1sGB2j08mxyYg5AEUAVehCgnc3/i0CF6nxZHSd1mufrZXaDG8Z0ke9ngEREcDlIiI4EREIQhHK8GZTnyiiEGVtGOek7WOwOssSVa2O0JJLFixYsWLc9+Jixz4g4n/AAMhp+ZwDn+b82ig791Pp6072en1rJ2u5KC6cda8BERERyHAiIiIiOQCERyMzwKXNHQ5ioQ1v0gLJSs5pd0lZWYSSSSWLFixYvnWPBCCJKToGbAj72/8RI4e7H4WO5xsHAWYPYzI5WX1vTI7wEJl2WTgIiI5iIiIiIiOIIQhHKzPAuUIzwQ/d7RrTPWwHWKZW7DCSSSSSxJYsWL5HhYVMoMI9+0/Nnn35P8ANnsH1bLnelocAng5xGNJFLERERxzwIiIiIiIiOIIQiOVngfLY5oVgerC2JPVhJuh3WrVmZJkkkkksWLFi+RzqntLj8raF95/LZhgv9DHypS7ldgnKy1fWyFqgXgmkJdAmmYjgRxzZs2YiIiIiIiI4ghCI5GZlymyqmB9k7wIQQrqzI09uDMzMzYsWLFixYvnvI1pXox+UgAXvPzCZxHrofVWewz6TuVX1tDgzBnghizDGmTgRyZs2bNngREREREREcQwhCORmZcQwWeGMTYIQMejttUoBZFsHeRZXLyMzMzyYsWLF8tgx6gGn5lh7qD+bQjOplDwy+MXpP5Vg5BwIcHgTLeeA4HHNmzZ4EREREREREcQQhCEcWZlx3F1kUDe9+gsix3nCIszoq7czMzPgYvkohhA9LfkTvxjgzZ4BEDhmw3Ys9nkOObNmzZ4ERERERERHEEIwhHIzKx8UR2Az/NMGRy5bfeR5XLzsz4fzEQOGeIRA4ZmYrJZLPPmzZs8SIiIiIiIiOARjGEEcjxszNndIW5+haGN46CwoxnsSjLTtOXgvifMchBBBwzZmYbLL4GbNnmIiIiOAiI4BGMYwjiy8LFAZ1ldpv3diwgne7tnz+aVlctny3znEIIOOZZ4PPL4GbPKREREREcBEcAjGMYQcisMQ3t4GBCpsFi6Lc/vYCgNglXOEbZt5j5yCCI4Zsy8ii8+eGeYiIiIiIiI4BGMYxgjkDIMtZFgbEcXW9ixdjrQrlZUVmJu8z85Ecc2Z5CC+QIiIiIiI4CEI8lQg4NgjEWWG10K7BOB+sdT7xAAbQ65cTJM+a+c45s2Z4nZnyBERER4AAR5SgOOOMutnyTBk7nsWcMdX/hKrGVy8sz18585xzZnidbPkyIiI4DiCEeUiDgxwy62uFXoTAd3jrfeOGGwkXLgv/bZ4Hm/mOGbM8SL5MiIiOIcQQjzgwsBvb4rTfHVtFizHX/4WRS6uZkPTmPM/MWbM8QL5M4kRHKAjHnBwxEutisp2C2Xwbhf3YF7BCK6F0PzlVy/QPmLM8QL5YiIjgOAR54VtojVjyFZqe7sFkuPW3LMJpCavLemHbkPPfISzFl8uREcBwCPPGwgSTWxNdgEWGc74v7sYwGgR7OldP8AKVXL9D+SmLL5Y4ERwHAI8w9YLUTFkOzX/q2sQI9T3ZZFgh1LLeinb6L8lLZ8ucSOII8pzjtBrItbNSuhY02+dKA/VIMOl+UquXV+jfJeaIiOAR5SLHZ8sZlLLhvZd32nDhdXqzjqhbg57JfVp2+kfLfMkREQjy44nWVa6yJadXoRuF62xMuxZcwbRoO9n6T898ucCI4BHl+syRI7k2C1e7/csOY6FlmlaBqiGV9L+e+ZI4BGz8ZwGWRgmYYoeoti12P8WJxFiFqrTDT6a+e+YIiI2fho40jIssmD7E3TO+Lp/NiiA0MbS7Do/lIsrL9O+f5giCNks/S6joWF7pHN8h7SE89S3TDOHZAcqZ7dn1D5/liI4BZ51NL4S2cf0OkDj73Yshp90zlZYfV2WQL6j8zy5EJFLjpp3sNjqM7fVJP7T3k7wDDpv7yq5fqXyPLkZygemlNg36CA++HY9pdHCu93L0j9U+R5UiEUyoVn0SG7v7n3scgdprlMw8kRduz6r8jypC6T3VNoc3ZY59dLso7ODmDIyLL9W+R5QlAMr0IsFl2f+wSAth/22GH2kClZeBj1meX6v8jyh/M7vQiyEfaj2nh61bzN0O3IiYlZfrHyPJlA7nGvssxwXQ7+90Bu0qyssvHYkXLr9Z+V5FgBlelhMYHR2Pew2MOMy3+BPI2R9bfK8gDanxYh56ZWk65WzybI+uPneOh7w+vtODXe9X3lqPaeVsj66+d4rECrYIgp3M/3ONu0MTrK5bPLtzezl+u/O8TVvOq2LJsOuv8Allul2l5sX1ly5fr3zvDBN+6Yuz7WRLLZ5sOWXL9f+d4Jdi7BBkN46CxgfRl5yGWRZfsD53gYCaG62LQCm9zkNnnXBlsv7B3/AH5yMuP8vawPF1Osqyuvg53p9hbnvyltn3d33m9t2Cz4OXQ+w9735BIqbBEcXT6Jnb/HhY9Df7E3OIg8w0Bf+GZrl8LA9Z1+xNzh089XoSn/ALmVXLv4S4Myyz9i7l2gd57gR7+Jken2NuWcw4PE6R9j7niYj7I3PDXBLl+yNzw8z9k7nhdD7K3N/9oADAMBAAIAAwAAABDVVZRSlCn0Suiir0f/AMpVr1WWVWUXFqrrqoeVXVL3/wBu0XlBqX4flRYAK9ANvul65VlF1dl19K6aqFlV6a8/9qa6GlRvRpy2lJdlDc941ouF1VmeGGX6K6LmB1a6wV1lB5IehaKXZqq2C6frhneZ6GG2Cq6IuxKK+JlQa6YQ1ilVl4PRg6OH1pa5GsMOIl46DzbqKaKm6KL/ABSen8MNYorkxeD9ZWWhttgr6wEFDgaOqmuiiuKauKEdZSn9X/ai2+poeqmkSeeiTM+E01yL5YWSOmipvivuJVTaL1T9aqUSGl1aeqjtL4m/UmGGE3JxN0a02qimiuDpcin1b/6tZZaPh9NReaC0fkrb4zyV+DpVeZdSimiinBUCr5DzxVRVQWqmijtx58mRSoLII+lWLh1Z5eqquoOrYergCrRYott9RUTeOySVVorD9/rAXtwKuhxZ86mmilRUCoKpBKOinlpN7tNpovm7S8EUBToWpwWPv5daKOilpZPoJQQKmzmiququuySXdC5H333CJ8GtZeOhVRQOqut5eIL0+qtRdZYWYVVRdUp7e08sczxP2er1UDh3xXSSnxWjBfej1Z5tpVRVngsmZI0PHWHMTyd/SF1S6OjpFSGxWybd3RWiqe62immbdVq7G80U1+Kh6NxSFhJeSKt5egyWZ2NcOxRNpUYVPgumXI0PPWEMbiM6SgWCrtpaSr6zeL/rFIrRCuquvq/SRFOzP08897gB/wAMQhcHnq7SD8knc6i+qnXIt3eXWTLam3QuMQAAAMOhOk5D4ddAjmIo8mwu5Z8UTuRZoopkl1YIlISu888ynMg6H7GpodGxX6iR5zgCUKpXqr1UT4ILnasztPPOPd9iaF9g7X0iwKXHh2GF3Dqq3B8VbmnXGVJnK0KwxwwucwN7jYFqGCrtA+Aouk2LWUSLWslRItku3NzOYwwwwwO+7G4H7ZaBCCM4PzfIDRY4k1JUbrVaZwMTtLw+Ou6wxDG+G8bInUy8H5vvfw6uvmSKvD+XLkSbkkb1tLDDHPEczImrffMGmu7zI8SimjXZsURtAk1J0SLkysKw0s84aDARTAbMsVy6mZGJtkzBI3XKuXrSutLsYrpDwDDfnWLvTQyRYTKfHPDPxk5m6P2QtRYoxo+TkSsTpOE06SNsRxc6fDPrLFUUIRLfttQ9QhcDlBuqJi3/ABykqn3ZEkskQKka7O5fG/rQSnTzHyVaBKyezUiz/QXs3yCaL7MF/wCiXYsQTftl78i56IQ8vbyCVzjvgpw6CgsVmDLOSpljXJD/AI5mnim2mnX7GyI0K76D9w9kmJHljrTun3GR0LMFaHZz9qohpKErElmm0ap9mLyx2V4uykHPyX9yw3LB+JSu4UidxdqzzrXeYtm0EVhO98D+BpvAmuANg/1NruyV0kcg3GUkZtMDfC3Yt3qffTCTq9O20AiHMMwBYlEnY2/cHPEI8F1MxxPvV7GZk9qduOV+YOMvFODbebQMYNDAy9xcjBk/P+pHCItERH6XW618X9iAuLSdeLhH/RJf7gxDP7IPT7PTGSbRDuT4GLUMVsmFDZ3xX4Tqr9kV/wCkClr3RU2FGAIsuCOywYAnITo5r+q3rWlVIuQkg/l0q6el52U+/wAqf0tXeDS61n7kFig1CqDTdCIXmYvCL9boZRu8STUebOpB/IgSiFy7+kETzGddoFLFrpIRT9WA7qSuv2F9eqAmhsGWEL1dLbUm5z4PHP8A2wajPdrdpD3K9scrM9pVMAV4Hr6uCzLToSqY+krfJFCy4d7DX4Zx587vmuQZ33Bs3NQHHqLq+qPs76lsXTS2qKQD/M6G5exCd32YvSnmhPmmqt2pmMU+X5F3YMe6CaYNzci5TlYTLwNkn0IvNmr9kRuVuw9Zh36jjeUX7CYcQ1+6bcHdHF/gRap7c+wsj77pW2gGvkLEQJUJA+qUh5pb5WlwuxHRv/pr8QqhoFmHGQ4SIQosrUB/ie+qJaBFco/rIA/XpW+xbl2FYac4/WHa/VSAFop8dio0Ncgy5EQxYbF5evjPGl8OI+P4SdvKcR6wdUik5+RNKjZa3XdLHqJHBDj1ktxz6JrNSAlcEFR+1iKR09iBhGy5VZrqLrL+KfZ+wJQcEkkfvM2kvhI1Of8AJbPlOu3VH8gCleghLjqyUG0AbNM/zkucG9Uq+rtgz+O+6abMQPudbjw/KWdcw2/8LCFyotXFJpwDUtIx+UeoQngT6LMD9EvpfWCyH4QaSiocPac49b7BJLIrJDL9zKBZUW4MZW3l63QpgtcAH6qcL1zt+XzxOu9ZUX+IMyOwXyMlnCWWDY4UsLfv28P2wjDVdgpQ8o0QRz9ytQ/tqQatbp9767sr9GOWbzThdrWnvlMMtLwC6bb2uJXx5mgCuVuVEwqnAnR0ZqSwZINg6PYimN2FgEHeKiI8j6XA3i6VwFUOLF7FUVQ8amPk/ragBUlfxf4QJxSssso3YX+r4HIFFdVSfwv0NtE4EbMqPnqci7+R9IhhU884shjqg1lfLU32i/UKf+jHtvq9CLUe08TjzFK1OC3s8onuowwA+wUKZopUiq9NAggAox7bghMHI8zQ2WVxJc0sjjxvDLpvD1FkmSKNFvvvvqvmtNbbNY6qLqZZYLKWzvjyscEc2YMbpJtlUTofPPPKKLVwks5rdA4lWGGmWXpzz8sfLiJ/7SRKLp9mX/vvvKafmr6qUSV370LbZZZJoz2kJTx8WBzWWmCppPwuvvvo60bV+72HUfvr1GGquimz2MYCsZWNy9U2mYJp9ctvuwtpQRrN5FyBPvwLZ1h0VZXMM3sJm83JY2CV52YAtvKVS9KZJYC1/wCzLalRuum2Xk7rMzA+/AK2tpttlrcLbyC1/I2K5z0hHY9nwG6RRBt+Z7E3sWTTKXppppplwBTk2OFtt/Hzzy8LajSpdmm4aaBzAdiafPGVouZBtvkD9xMXdSt4tTz76gHxn5OzVdphiZqcyb/PGeaWXNgwf7ClquntoC+0D77w5epMjXOqmWTo7A7BmUmaSSH5Kn72ddReuIEHT2lb736jcvVS6dRnt+XobhmVm+WTZXdZuq5l5RAIEEHy9fz3+hCxUjdImRaaF+TZ3HHqW2fXTky+qiogwIIEFT6/v3/8j0j9K3QivthqWYX79VluiaVl3//EACoRAQEBAAEEAQEJAQEBAQAAAAEAERAgITFBUWEwQFBxkaGx0eGB8MHx/9oACAEDAQE/EPwk+2374fcdt+8H4Ufdt+6H4UfhR0P3Dfux+FH4GdZ+FH4UfhQNz7+fZfDLX8IdflLse/4MG3b5lgfgxH2icJVawQR/AyZa+IWFPWIIJG5+AnC/BveCVcBBBndlvY8Qz8BDfFnH1BL2CCCU8pXyj8Bht7G1fEoIbOe0OD8ADrJh3bVPGAI1PpCIgh99N1TfOwjMZ1n09eogl3seOCIII+9oGrIPHf8AXiiYhMqw/wBRBfs5CEwo+9R5Xlv2P/W1deyMJjGTeo9/1BsF7HxLefEvuElfBeOJ3qPL928LF24b+12EcPpKa2nCYgOEr/VbAwg20NfFtDnoCf5gijLS3P1+4+LxpeG1vh15X9Hb+JfK16ChhDJl77MwgsH/AOj/AC3YeLMBrL3u8YQKM8SsA1wu1nfziU/s0HlkvcCD0XoE73eWeB4NHi35syAzLjDEr8Q/e0+Cc17EDhsF7mdZ4D1yx7HPrI6tjkIPLJ+5+afQMv1H1kr7lUW8tixYkLEuCddN4QHjD8EYm73h5/riBq/tzux5AHt3YAa4Qdh/2R015OB3+XgxZsWFnDbLMYrwT7FpkRv3RwZhY2Q9e2Zx7/Fm+b+E71n/ACEmHbO5/ab128bbyNttttlltmZmSSToZ0GcozNZ4QBhY2IPFiAgXTzEPTHa9v5XoQ+L051i8HRllnDPKWWSch0BuyMyrrAeCws0voL+bdIz6n4kZ5vRezH9i1DrPWXi+wSbJmyyyyzkjDkBhr9iDeTN9Ify8SCAtVqDf4XpU/mSST7Dxdbw8PRlkRKCSMn3Pdg2EEPvd8/9+tulm7W23c+DDJJJJPV4vsGZ6t6B3h7EByBDjR7r+5NvXq/Wy2St+f8Ac001mSSSSyyTp8XWzM9O8NvE3dXgIJXhB/5fzvjB+/1v+mjHtr22Z3mSSSSYkkz0eLrZmejbZV2h8wzsIIISPCB+A/e1rdjy/NmeweWc9z5fMYkskskmJJJJM8+L7BmbLLIXhHB8J+CCyCVXbHh5+sXgvn6fS2j2PlgAsP7/AJwCThkkxjEkkkno8XXlnQRMB5jFmXmCCC858T+hva2Q0weX5iAGH1/cYssss4MSSYIcGZ48HOWWdAKU4MlvPIWx6JT9dsPcj8f8/wApsng8EYssssskkskhCHBnnwWWWWcmWWdC9ARiVM9RCPivofP+TmHYPXojGEEEFllkkzPUh58FllllnWvQQTw7sCtbfvAg/l/a2zAMIIIILLJll4elGeA3tF25Nt69s5DO7a+HiAgQEGHfU+OBABhBBBBZwyyy29LU86yPM4C28ZZ0709i8+YioWO/OfH5RAA8QQQQQWTKUtvQc+Dwmaj2WI/Nn2YSDxbBXCU8Xy/95v1KsrgQgggg4ZSll6HOXLewEoWlfr9npM2yBv2o/wBwp4hbd4IQQQQRMpSltjhnOU30lAS1wtj/AOAf3aC1+w0JjGtYJA7Rafy+ZbDxe56AREcM5SzwQS5Jdv6Swtl4fz+UB/cP59PbHHVvCyOCR18QfjWA7+bTNj0AYjgcKcpeCOgdHCEe/wCJDJ2P/wCAtlazwC3w3oy8cnd8YDxrDh8EXzJZrAcFDKXQCZ8S8kWHEq8hnk/hPkcJ88ByrGDMjnLtIvKQe88GtMBrL8SNXeOShiEUugEuJS8EEuQEhhE9l+YPdZvl0QMZkEEqwLz/AGvMNvEEJ5gsA8wsxDfPAeBwFLqBcC4ILQsuxL6BAZ2QDOIwhwMYMC8n3WvGUr5R+EjCWYPZHffkHOJwFPqwuckvASg1vXFW9z8QH8M6ll0ASSQ7ISHICEMd7EpYh5SDKfRzwOYXAQHWdzwm7j9YHnlLvdtllKUzJZHs4BDnAhPF2GG2eAZT5zGMJcOjgibv94Hbr2PENtssspSzPHgjty4StvBbM2OkxGMYMs7WXYPbxKEY88pb1h42WWWUyy8+LlztrbbbbbYjlPEQ5LFbS7KHYtA8+B4wwxbbLLLKWWbbbxcrW3jbbbeCIQjCHJoHB3cXYd2dkT2SOxRDDbbbLLLLLNtsuzg0ttt5N4IhwMIc6obbsWb38JThAayfE+YYZQww22yyyyyy2223imbxszY4I4CEYW9pKPeV5F3XuwjwkR5X4/ua1xDDDDDDbbbLLLLLLLbLsW2y28kREQhC1k4A7i9i7u36orW9Wn7wxEMMMMMNttssssssttt4ltvQRBERCNvNEnsu/ve/E97/AKb2u/ta52GIYYYYYYYbbZZZZZZbZtvA6iIiOBt5u5vC7T5v9UWpeqP5RERDDDDDDDDbbLLLLLMstt4nWREQt76Ijf4f3e9/kJq728/RwREMMQwwwww22yyyyyyy223idJHAjhpdrwEZ8J+/+WsQx3mwNeCIYiGIYYYYYbbZZZZZZm3jwOkjgQTEGrC+f4ej85V2/wDflLb6z/iVXXk4IiIYYYYYYYbbZZZZZZeFvA6iIJnPH2+i/Uw9/wCEz7w31d1EMMQwwwwwwww8LLMszMtt4nQcEEg1z9zABwLuhvrHqOCIbYYYYYYYbbbZZZZlt58ToOEQNb3j8PR+cj1hize+3jesiGGGGGGGG222WWZZm3jwOlvt2Pb6kH6rd0RZ/Zbrrxv2BEREQw2w222yyyzPR4ckKeE/dtTDA9QxEf1pFr9kcFsMQww8DDbbLLMzPTDexe4Ph8fn/Ut7BiItEmjr37AjgYeBtttllllnjeaLCJ83y+PyiIi0DWf6H2J0HJyMNsNttsszM9JeH6oZERFt2/dRhhtt4WZZeoMiIiz4eftDrOgiLbbZZZ6pERGdkWv3E5HjbbbbbZZZbbbbbZ3/xAApEQEBAQACAgIBAgYDAQAAAAABABEQMSAhQVEwQGFxgbHR4fCRocHx/9oACAECAQE/EPyH4M/S9Dzzkggsssss5zjLOcs/P0PwBZBBZxnGWWWWWWcZZZwlk/k6HJ4ZEFllllnGcZZZZZZZZZZwln5OhyclkEFlnGWWWWWWWcZZZZZJZJwnm+HQ4Issgsggssg4yzwzjLLJOcs4Zk8nw6HByEQQRwHOWWWWeWWWcZJJy+Lw8dDg4I4IiIsjyyyyyyzjLLOEkk4Z8XjocHAREcER4Z5ZxlnOcszw+Lz0IiIiIiOCPHOM8Mss5ZmZJnh5eehwREREREcnlni8vLM8M8vPUiIiIiIiOD8jPLyzPDy89TgiIiIiOCPys8vDM8szyqOBERERERHB+R8GZnhmZnj9sxYDgiIiIiIj87yzMzPgud2n1fX97SXo4IiIiIiP0DPLw8PDN/45aSz9HBERERERHJ+R5Z4Z4ZbY+H4tJ9S3Q4IiIiIiI/Oz4Mzwsf1H/f8AidSy7ws59cEREcERERH5Xh4eHhZb/hd/2P8A219HUuS7O4a3zY/XxYDgiIiIiIiPyvLPOSA2bR9Hy/X+YcDwJZSOnr7f73fOn7+ZHwhERHBwcFv5XhngFkCzJF8T/WeDOev6fL/YvTjgWWeEIiI4I8Dx3zbeWN+2McIw/wCaZZWYHv4Pr+P7yGtlk8wiIjgiOTgfxvIlhB93vgd4Q/cd/t+395nVA7Y3t/p/zJetkkylwEREREcDxvO28bbbbb4BvovkiBhx7uFi+b/1/mZ1QGrAdi/6/YsVrwJO7u2D4T+oE3wOCOCOBiLfxC6QfKE9Dk/hLF8nwf8Astdb2uHtYjr7X+g/ede4L0XqBt3CAgk2/BEREREfg23w0+YBDYi2F8Janx/B9/4nest2H2v9fz+5m+UIvruwgOrbgYvBwRDERHJ4HuE+LXy2CWdS2xDFhfCX7bf92z9pbdr26/18/wBIjDDoPufvJvlkbSV7eoTDHrkiIjkbpDboFI79SQD2sdAsHU15DwRLnFq6B/3H0egnbDIvt9H1+/8AH6hHz3qf+H95H6XWf3YSvSKAOpuvHRFuicn6fzJXYL/4EPsb4Rf53RGXQHNpjeHkEODZEOX0cUEHQFswydj0f+v7fX3Nvctl9/3/AG/vM9b0MIyVjUzOvDrA6A/lP223NDhRsDChxC5MyT4JON4P2D/WHp1KwnxfB9/4+7sz9YW/tknqfGQ+0Y8BkkPRChRSnFCBCCPBmZ8Eyy76IBOvotoM+D+si+P/AHqVftGe46P2vfpCPbyJJJM3UhhhhhlDDDDDDyzM8HwUCsID5ZX6tY/pls16+pH7gyzPcX3YIYWSSTMzN1IYYYYYYYYYYYbbbZZlOUpXCw/b7/tM7W169F0Dou4NcLDruz9tnLMzMzdSGGGIhlyEW222yyyne1+2kJDLWYyhT4CJFnAB8TMzMzdCGIhhjgcBi3jeGXAfS/c2Z6fcj7ZZ8iIPi/rZI8Oo9QXg3lmZmS6EREQxwUojxZNmWuQZ6F1ukxZlhH/zX72EH8ke/RB0jjbfF4Zm6HBEcDkIjxJ1Xw/87f2S+vxbLOoR8F8jB/LHv0QyLbbbfFmZ46nBEcDkIYbbYvVF0JXVtgaz9rZZH+0OfB/W+Ruw9W9CARbbbbb5Mzx1IiIiGIGBYknNEVar2h/ilLrbbO9fRF/rP+IQ16s7PVr6QzjbbbbbY8WZm6ltseKnM5lOpXbx0wbdAt222b4AX1j+qANep+T1OwM43jed4PFmZup5Naqfu37bTwF8l8fA4+px/gfT+8fb1Pv2/wAiXYjz2I8WZ46nl72tvDDgNgBrN/Bz3f8AFo+W0nT4LdywPuVXB4bxvBEeDMzxkrasJhsTBKE3eNZRlXLmEer/AMSGj1j4Rhl1rHlttvBERy8M2cLYAsJM1bbEHCA9SLl376jHo/f5gHUMh+Eux5bbbwRERyssscOZwSmU8hBwALKdcJ0n9mxIQ1j6i73LweOy28EREcrLLD5bWYOB4BBwHrhXZFhe39L4yM3dd/UhHqWI8tlt4IiI4WWW2a1T1YByEEF1KvV8JH+6LoQzYOEr8B9/P+JXBkvB5rPBERHKy8LN+ob3ZD0cBCdEn4ldt8i6w5l1jCy9H+b/AGmNOt7mAS7+FnkiIjhZb4i3JIJ1yHAgfiB0QYBZBaXaZXoYfb3ItXX95V7jV6Jd/EsvJEREst1CP2vmYII4Bgs8EDWT0du0c/hPQlZkfaXJ9/jXkiIi2M7m/ghMMiIIIgwWTh7ZHXtP8Kfc9m+ElTOAn8Q4WeCIiCXLKRQREREQQ9L7OSDvtD0lZVsuru6l/GcPJEEJcvrlKDIiIiIjkKMu2WS3duS+G+G+Bw8kEGWNp6LuIiI4ERHAbLOHgsv4t4Il5OAMijciIiIiIjkGWeC2/g3jeTheA4EC+qfAREREREN1SlnhtttvnvG2xEvAWHtj9JO1vgRERERDEXVwLbbbbbbzttttttsRyG2naR6l8iIiIiIiG6J1bbbLb5bxttvBF3wB6Fq3fmRERERERdVsv5Nt4CDI93rtbymz8BERERERF1W2222+C+G8bBBkE56tbv8AERERERERdVtttvhttvhsGwy2wtWz8hERERERdEtttttvC+OwbARfu09EH3+UiIiIiOV6eO8b4sGx+0MU4x+ciIiIjno83xDZztfXA+zBn6AiIiODnq/GfJg6Stp7f0RERERHPU/CG9WB9zMt9n6MiIiI8Oh+BvZ6hGRGb7P0hEREREcdDyBXCPY7/UsWYN/SkRER49Dx6mS53+5Hhg39MRERHj0PDQ6y0Ogl5Df0xEREcHh1OO4T5Pqd1l57uv0xERHJ4dSRYd3o9e/6JVr4hn6kiPPqQHc/L/aXfEP1JERwePQl8GDf1RERyeHQ8H9aR+DoX//EACoQAQEAAQMEAQMFAQEBAQAAAAEAERAhMSBBUWEwcaHwQIGRscHR4fFQ/9oACAEBAAE/EI1OoiI0IiI1OgjU+N6HR6WZ1ZnR6nR0dX4C+9Y50NCIiI0I0IiND3ERodRrxq9LqzMzrixMzM6Oj0M9Dq/F966HSakREaERGhqanxOjPUz0Orq6vQ/A/H4vvXX1oRqRoRGpoRHQaH6N0ZnR0zOjMzo6Oj1PQz1/eupoRqREQxGoxoaERGpoFt+gZ0Z6FnpdHR1eh6GY176fevQRd4jQjQiIs2Y0I0NDqPgel6GZ0dXRnR0dHodXp7z0d9PvXUjpIiIjQ0GNCNTQ+LOmenMs6MzqzOrozM6M6vS9D1feuhoaEREREdI2Y0I1NB/QPQ6s9D0M6ujq9Do6M9X3rd9DUiNCI0IiNCI0ND9IzOrPQ7Mz0Ojo9Lo/J966ERERqREdZoRqa5s/K9GZ0dGel0Z1elnR6HV1bxfeuhoRGpoRERoRERGhoan6VmZ6HRnpdHR6nV073fX710NCIjoNTQjUiIiNc2Y+Z0zMzMzo6PSzqz0PU65no+9ekjQiIjQ0NSOk0Og0z870s9Lo6M6PQzq9D1feuhqRoaERoakRoQw6nSfM9Dq6s9Loz0OrOj8X3r0mhoRoRGhGhERGudD9G6P1mdXR6GZ0ehnqefg8X3r0mhERqdB0kaZ0I6D43odH4GdGdWZ0f0H3r0kaGhHSRqWYjpzoR+gZnV0ZmehnV6HodXR0ej7105i76EanQaHQaERoa5+R6HR6WdHR+V6Gfh+9eo0IiNDoNCI6D9K6PS6s6Ojq6s6PS/D9w3f4DQ0IjoOojpzodGbPzvQ9Dq6Oro9HbR6/uG7xoamhoR1kRqaEfCfToz1PU6Oro3bV6XqdHpdC+4bv0kaGh1EREWdDTMdOfheh+R0dHR6HpdHrdfuGNTQ0IiNDU0NTU6c/Bmz8LcaPQzPQ9TPWz1PGv3DqaGpEREREaEdBGp0D+helmeh1el6XR6+2v3D0GpoaGhoRERoRGpoWdM6Z0z0HwPQzM9T0PS9TPX3vuG79BoRoRoRGhEaGvfQ0P0TZ+B6HofidH4GWIBw3PE8vl4L3R2XKwL3cY1NDU0zER8BoRGpqfG8dL8T8WdXR6XoCAKOADKsybBTDwqfwcsuIHEYHgGwW2fB+7U0NDUiI0IjQ0NB0PlLPU/A/E9L1ujru56GH0k/7A83u+TZljjhgF+Q8ugjUiOkiI6iOgj5HR+B1dXV0el+PHAEBsO6dg8y4yDxsvP8A2mYDkMqxkHFgl+Z3fIa/WI+M0P0Lq9Dqzoz8zqlVt/ronYh9i2e538B9LeCpyr3sLDXn+V3XfXtEdBoRqRxqaEfAfq3RnV0ehnpCC7ZDftn9H82Z47YnmGHL/XBM7lHKvewoDo7f5/dd46TQ0NDrNCLP67PW6PyERJuTt6vD/wCF4UCYe4e75ZM8q3VjAB08L/B7vkNB1I6DUs/on43pdXV0Z0dUUAVXABuyKYwKj6Hj/wCpSxtGx4GO/wDUud5WVeVgwDT5rk1d5/F3es0Ok0NTUs/rHVnRszo6PQ9DoFuwuVei5Gqe/s9jz/E5KmD3/wDTxNwtyGVbBiOvrB/hd3U0Oo1IjQiNTU0Pmz0vzM9bqtptg4HlexCobjBt/RPfeQMbMOzy/wALnIutVsGI7afm6KM2m/xO7qRHwHQRHx5/Wsz8Dd45yEFx+3z6lH4+F/8AJ6kUB/6voabxkYwji7Whz3Joc0qgBVdgMrIywf4EeHt39Tk3gApkwL321NTQ6TQj4iOjPwdv0L1PU6ZKc3j9h/3iC1my3fle6wttmAd17B/2bMnv8doIAgwXsnp+y9lmjgO/2Pu+iaBWyBz9f/qcu2d3aQJ5P7NTU6ToPgOk/SOr1M2dXqBUDdbYBHYvb4HrliEFgGAD1ADLlOfX7shaOM23/SEAAL2by86z7p82bqHgJUpjO6nuf0fuxQAwGA/az5zv3t9xlifi8vgI6DU6SNDQjU+HPyL0uj8L7XwmVYoL+V4Pr7QBwjggmRyVg27t/M0X8osABpZHew3uuechr2GC77930QEww+XPjwPRIozO7xHu5QA2m/G+XwmpoRoaEaHSdOejPwZ6nqeh6juWOBgvK/5HTF8F/YPB6hU4ziPIU5TzNUYBHL/kHMMWw2ZzYTUnSGz9j/x9/pCCHxeT3izSVeVhMBMzfjfLrNSOg1IjQ6c/oc/HnodXRt9+iI/a9PcFT9g59r3bJh4Tz2ju+LehpjsnhFOTu+bvWRYr2TXxwXKywYZHdf8AX3/E3RntcEWG62A2CZmW/G+XynTnU0PgOjPx/vOj8T0MqvB5V6JTaTyP9L6iJAYAMBcxNrHkLjgsI7Hu+41Uuym6thMrZ0BckAyxvtvOX+d5zgMELnx4HqUzWVMwbBvLEpSylvyvls9ZoaHSdBoR8Of0Oep0egM3fvbH5WFIc2vHodjQZZTaBt20MWP9n0QQ7svzYGXmzPVgLFZaE7EfB5bFHNg+sV7zB3fffvGKGCUpZZZZd78v5flNTqPjz1Z1z8j0swQI3BMB6Ox7iYTsHPte7cO1mbkMuJlbLntFkMXbsPguEK9uJcWMk5dsjj2/7iCmxDD9dgeXwlDiUpZZZizF+X3dTQ1Oo6jQ6jrz056c2fl7cHBse17WIBbnNPR3fd4zTyJtDQDDZ37+ptkDt2PN9Y4HnsjBxL5gDmyabxsL+P3hw9lxg4zcwfKxa0xdRdIizfjbvSfAaGpqaZ+PPRn9BnXlA3XgLJ5W4Js+jt+8Y7poZTyve4LjnU2gCG2XKtkTO4Hd5er/AACzEOLMY5j/AKoS9lPH925JWNoFiBv3rpOcEekMZ3i8yPMCvn+zU+U1Nc6H6LPwvSI/Ykf+/tDHnulkXp2vTem9dkhApLUAZVli4gHl4PUOAAG3gs2w7T5QAwYAncTsHiPk2YcHqPkZ7vnXAgIDvDvvEd736D3SvC31J13O61OgjQjoOk0LMWdM2fgzHyurbkUwr+Us84LfZufTvFjbAGA/a4tLh2twseFJEoAlK7BHB4PcZY7JpD3LAHMIZ5TdhHiSouANg8EYMA5fNu3vsXe5d4TvEZnLhuEl3LYXLEIQ/wA7d40Og6z5SOjPTn5WZF3Z/wDr+1l1HfsH6d/3iYBgDAftp+nT4dr1WPCltmdp0BPZ3PI2A7pcqu77rpGV5sBvGz8dXsKfhnYLwGw8CARA8WbO9g7wmd7FneAyZk9rkliYsWIIhB/KmI6DQ6jpOjMaZ1zZ+F+EL5ma+1mVm+W5+xsTqhe1n0cEAAMBAjR8OhmxtcO0CnGwED/JnGcgOX/yI3Lv5sRYMZedsLjb8M1ZbwA8CQyAY2s6uYDO8BneHLDlnXDgsK7tixCe0J2lTrzwxB+AL76nSfIanSaln5iKtwpP7FjhX1v7cv6sE2/GG7/MAKOxLZMYaj4rjuOKlj4Yd8wXzct29Ih+3e/RagjKbJdnrzdydmwHYiBAMYLOuWIzvEuY2iwWFd5Xgu1Xkgu0Hi9UUBBiFP4Hef0B1Z/SEU/s/wDSPSHt/gZie6bL7Jv94ePeEf5nGSQhJoNHvafHAIwSGC5WVOpENeXd0wclss4VXgxvDDx7hpAYAs4rBlvEKuZnyzLYSwaqxMpdpiW/QIEdBQ4H8supoaGh8ueo0z8HFmPXZf6WJQP2P2bs4EO+b93/AJZBiO5/XiLhnAR/BAeLBOoISWNR47j2iEAfZ7Fm5Jne4MJ78ucuj+yfWfcWfl29bO75WAkDAEiKytwTRE8oOpNjki8kOQKSIAWTCzHHGjAaBnR9WkZtj47zbmP8OJbO6z/PSfKfEdOb1Zpv6WDwh74H72AS+4K7CLncxP8A2XEJ3V/eLmXZAfxCcaKlDZnoCWImfTzJAIHQGx3XwTyBOTYg8VKuV0UmzPzhl7WW++Hg9xXusMYmAaDBHydjzbpzu2Eloe7acgPzYyATxWHKd5kqWzmBbPeu2cuxZEH0/wDVnRej/qVXK5fen3H+/wBGfBmSwx7n+rm+PfC+9j8D9b+szcPmjJ91sco+yPsWFVjuM/vHBTsRARvLNJI99BWWkbM6iSWNDJZsbQCCuA2M7rLAb6x79wvZDayuV0cOwfdir/ZqBq95AI+PJ70E2aYTsdpMZ7AWYjvh4ISAmACAd7Igl67Sou8rZOg72iDKAO7ZgPt7WyYvBsdP5LzoR8B1GhZ9k3h18jAjgPfA+9icL6/8zKw+ib/ix30wJzxe/wDzFi8RO6V94PBfYAsXvYwk5ne8jyyu8jzppJYQsJ7ShszMySQZbM6AGAgA2M7rP3Qdx2Hl93iHyyrlm5OpwOx5X0QLsREv3h6sARdjuvltg52LIryDtHsE3a/15hiOOy3MQYzujQ3W4jiXmARnp4zLgC21+jxL7mPBwdGNfyXnQ6jXJ5g8C/QvvVjcOL3P7Nwde8v6vskV/wBkP2gS4l+0f1i+4Ff7MNx/gkcP0DE2JiYr3s3eE7yeZnvI43mdprZ9psTuNpoSASnPSoszOiWLKlxwGEkA2M7rPGTL0jyzJM93lbuWa2lgbKntNxCco583nzY+jDKvK8sx4BwZm+ZLhH9EWXknZ92K5+AMBAHezAzqjL6t25Du2bP24kUvizX0E4P3nuLwcdGOn8l50H3K4a9JuSv1Z/d/hi/2V9/y/wAl/uhv4bBP9vvAE/ovvoX9rij+yMH8SEjvk90t3fzK9383uXsb2Wb3s/Nl5s4cmyg25pL4k8TGLBzAQDjS5z6SI1xYszcEQRNAGxndbPoF5dj2yUTLj26OSgZV2A73L1jbi93hfa/fpiXdzdj/ACMgQzEc/wDkrGbgmf8A1iwGAIEcyhjPPjzCzDy3iEj9rLVKvEfuz4ObLp1w9H5LzL/dGYf/AAZniwHq5RSHlL90p3nyWfmy82fmy82cKH5hQsOgjUPTM9pGXxpCQG+I9oBjFhpely46L26DQsQakAQcgG3csjVv59j22JRZfOpWqSbsH8PwdizJR3Bf+QGEhy5n+Wt/YHt/yGMRhbn+FhICq2IRbxvr7ZADhJQcRyDvOBg92cH7xsllKvexYsWNMdX5LzZebOz05QrMNmGIghA6AvEuh6ehovEPixQhxoCGo556Px65CCDUxBBtUYF3WWLd+bYWBcbvl0WMZQsEN/Pjwsjw3oPYeAjgfLeTnfmf+hh6tu915Xu2E5jLvOxVfFjG23wzYmTbaTqcszu8WRM8/Ys5SsWLGmPh/JedCDQILEQhpSnWQVHVN6Md4Q4j40cNRZdtL2nocOpghoeSDM2FAmwu6y5UekXdzlcs6TGROAD6H/ZnID+BmEFjZsSQ23Db0f8AUR4MCsUZd7FxO9lpkGcs8OOG0jUubIHl7DlssPpO9ixYsWJPgdPyXmIQpCEIQgQQQiEIaBDeEIQj7hoO2nt86y6rjpYQ1hgqGIMhNlmLu28Fsc7zoZs7vsvw8y2ET45eZ9olRg2IwcnL7I9+CCyuAwBYCwEOb/2WSFMJsFgRHiS8lwd1gXefP/JkqnKyWLFjRJ+L8l50IbOhDDDDDDEaDUEOiHiG2ufWnmanbfTp7dcQjGOsDEtABZ8Ftt2kgqyrbHuctGZ+QWI/+jwXcMnN391ZKMYNiX6F8h6P8nAYAANg7WKV7qhGU84e02Y8Mk1Vy2ROVwOZDdx2ixJJJYksdDYk1dfyXmzZhsww2YYYYYZS1OXSAhCEYR8X09We3UHEIQjtrBgiqAbyuYWQHiWIzKrbPrMzZt/1yNh8piN05WY7r1eCzRwY2AsmcHsx7e79gsRbPZWxQCGVZHjzhEpRzuqw7i7vYSJVXdkkksSSSSSaY1dXX8l50I0GHQiI0EfABEI+oR9Q6+ffXENIaHBHEnlFCA7tk6HCe873fK5W2aM2bNAePAO6vYLfeAjsn2esZAFgEuZnnhez7s1iLHxt5ipkN17yM8mNu8iwD7tnvo3nQkkkk2JJJLEk6PQ6/kvOpERERERoNQZ41BGEYaAgjHa4R1DxpHqEcwxDQ2FlS3iohndj5ebYPN4cPOjNmGx5TNlf/IHxT/ZePLHyLgCYeFunb2yzORy7d7JQENjPNuwM9hD/AMB/2erl/qEkliSSSSSxJJOiXeeh0/JedRiNCIiI+ASYx8R40h7hGn0jDMdtIhpGMYksEtQAs5T2wPEqFLkM7Fu9GjNmzANcdlTCiwreDcv58sXgO73Xy3BA3fv7ZZ+k5OxM0BiYAkIeBnYsY8sWVXnQkkkkkkkklixOqTq9H5LzoREMRERoL21DoMY+4eoRh66APGqdYQ1rZowHMIQHlkGxwSyly7qzloGGGfWQNlT2IHsnuV9j/UN+o/K7rKQ4bc7pdsHBwTFjhE6I4YAbbUc79rbDPh76pJJJJJJJLEkkmiWJmZmZ0/NeegiIiGI6wTdsPUfBGMMX8NQe46540GMOLhPzZ0pE2LwA3giIZPs2S2YbMM/pcBlV7Xu4oo7v4xLRScvmuJD7+3iAAANgNNoAG+G7CI27ShOAZuFxhQkkkkkkkkkksSSSSSTMzMzp+a89BERDGg6B5apjoEdAvoiLw7aDG46DjEMTknMqEDzJnsvEQI3dgNoMQwwzFkYA3VjZEd/B/B4uYCFvj0W8Y3P8oxgsBYy7FngGN94d/wDBHaTNt9iyZz4J22LloSSSSSSSSSSSSSSSSSZnRnT815u8RERERHwAe226Oy46AjtEaP5aBCPGgAiFRg9wYcGwObPGnANwZX97NsbERDENkgCrwEekO339bzvsQlGwHYe31gL3foCGPY5e6wKxYWwYM79rYM8DYVk+XnEqyOfPedtDJJJJJJJJJMYkkkkkkzMzPE6fmvOhERHEREdYXG+vSeI6xxtEN6aPbW2WCAZzCQYny7MSuTu23AH9z+vYQxDDEZUDddoAzex7F/lm0RniB5x/Un52AIRg3HnYFYN2QEEM5e1s6Wx97eyDKLt2MGCZkkkkkksSWJJJJJJJJJmZ0Z1P5XfUiIiI0GjDoJu2EPUI6Bh0Le586zxYPM5RA9xfvBmTuc9s2Zwb2aO8zhftocxEMFAFXgJNoO6r2CCM8748A9WV0sCfaMDA7+vggVwcyghgyq8Xm5R5kyRO/uir/wC6wBgmSZsSWJJJjGMYmgkkkkkzMzOjfmvOpERHERGgbwhHiMY+obx4231yHeGItSAcs4QIP6ES7KnYYMu+7bWdnqDAc+J3mERETACpwEpqjui7B4g1k38HYIFooCUts57J5fcDgDLEiMGVe0jZWMuIjc4du79ZFYAMHEzMySSWJLFjQxjHQCEIQ0MzMzp+a86ERERGg1DCMdJ24uWlw2dUpA91kQGIxyGfAx7t1lZfc76Ihx/MO3d/SVSu7qRE5RNgO95pKP8A8JkP8QfQ7EVIDd8vNvPjIOfl9SIBG7BlWVUGPdxjcPEdYYAABgOlLFixYsdAY+k6AaAhCGhmZmZvzXnUiIiIhqGGs5xWzzbHNiWGjDzYjKn8wO4syPLMu8JVZWfrM8QD2x7v+5cupETwnYAMrZbOJ48B4mOzYHHrbsRNCWf8rJIG7x6EA0IAwBDoAyqw5m7ZZmr27B2nWH/qAADjoSxYsWLFjpBjHUAhCEJNDMzM347zoQWIIgh0DlKWohtoGHew82PmR5keYRvAuE25FXKxbvNk4IA53Y3+lsGXYk2bNB0Em5MAZWIDx53aCq+wP/P8jGw9j2XNyZw9vB7iyCwDgi1Ad3mXr7JefbJny9jxIuPwgAwGOjFixYsWPgAMYNAwjDoDMzr+O86BERERDDDiIUhtj2vqtnF9c7OYfMZ3sOcNwjtc+ugLGB82cwQOVK/B46iW4eAIUmYvvk7vv1bgHMrds4Xku7HanLsVhBzd7ruvuOkONjus1Q7R2PbLHyrJOPxABg6cWLFixYjqAY6iMIx6BwmZmdPx3nQizEMaBS/VoLs1frn2n2vfM8XdLd5gseYx2NAgzEeY6yvUTCwwAWSuCjcePPpFNEd2V9vuxexze7JOTGxsPLE4Vw96SGz2HlbeQnrP/ZSqrlbLx7diDBg6cWLFixEIQ6QOgEYwj00zMzOn47zZsw/EGGPtpYqR7y23eddrOhBB5sLHKXLv1BJ1ZwbDyyF4cTOf9n9WdqOd3MBBt3ZkbcAcycTZQ+x6nQkNvlbI0eDOQ+vcrKVeWRBbdiGDbUsWLFiCxYgiEIapjNiEYwj1cZmdfxnmzZ6wfr6IxXmWyvRkvTQiIIAMtl24dQQRQ2+2o+2QoQxj3O4eD3KlLseJSDKzLnBgbrHJDc74+J0oTB+ZBXM7B4JF5WzYP6EGDBxoWIILEEFixBEIQhGMYwRjGHWQzozd78Z5uXxADNl6P3sll0CCxoEGWUO8i246DQIJHybtAPB7uzyVOTyv8lzE5WZcTHK4AMtk4YhcP+ydqNsuPbMpr5vsepVbfw/tBEWILEEEEEEEQhoCmg6ARjH4RxmZ0735TzZs2dGbNnqyWfFvYsWLHQEMwnaZdBoFklHNic+hIAbXhfV8thRSrytkSfIlYA7sAhLJuPl92JgsLOxsBMd7n/xKr3Yf6YIiCCxBBBBBBENAQpDQYIRjd3SD1HmZnRhQN7A8Ng+7LZ6s2bewugmLHViCDbLCGPtKrl0NcQTrBzDOYjv/AOIB2/tjFn0W1qAZV8BYS4wW3s/jEGMGd7Y+knDNyq7+zbrBuwQBYgggiCCCCCCOkAENBiQh0ypcy6YZmYiGVsAOfLH8Lu9WIIhoY1WzZ0NAgtjmxcc3PSQjAZWA4uQ5WQpDwNbQf+FyqXp8BuDwf6lbOw7v0W6gXYzz9Yy8HLGR3MIiCIIIIIIIOgD027onrGyYmJIR1loWhznKZZ0YAN2DH7/td8fxu7piDQTFjXNmzZ6gglxePnqDQBAcyoZ5/FmnVfNi7WK7fhjgeV2LkeJG/wBHsf3G2Z8HmeADgIJBywjLuwREQQRBBBBHwAAQ1CQ9R6Ip8zlKcpSzMGWxe+cnb3DMz2mC/PLGhixpmWZmzZ6SIIJbtHUEy4CHlGDleCfIvJ3MZu82DtoNkUYW19e76sUobu/lL49SMnfadiTrmwCGPL5iIgggggggghDrCgKTHiSHTznOcpzlKZjmRDzjd/dnsnaw8WEvH964s6HQzZs/CFwS9AahZd3YgBdjsd22vAcBAdo0M6Cbp+x5/XiQ/jHLz5Xdvq2ptH6qvmwg4gwGgiIiIiCCEdYqI2RoJtJDX7pT5nOcpzlLOjlhNud3/LYwGA4NPHtI9rCWOP7EzNmz8JoEWcS9Aao24AZZ+cZbe33bZoXAmAZV8BEOwb7Zfa8f/XixBztsD4Jg35w7sjK5Z16gIIaDUCIjQEIQ6yqCHhYkh0JTnzOc5TnKWYCKr+fiQBgMAW6yjLidxtesj++z8hY0ziWXpxlvNY/bBGCwWyYusegfK7Ec7ULZ+B/vMsQ+zn6rIO3wXzZXLIsuxCMG2giIiIiCEIQj1VQMQWJJ1eGhzlzrXNKe85TBBVbv9CAwFgDtZLKuJHtemSAE7T8AdHst+A1OhZZel1sWGyYXkz5b1WHtOPawzgG7hYH0ePq/ewOQb8q/ymX+uTLb6CcUxXJkWeEcGDQRERERBoEIR+CqgxJOo5T0nzvPoIU5zFyVbv8AQjBCwB2mXEz2uLayzECEuwmN1fRB+W7Hf6m+++I6Fsy9HMTI4V+xB8Fl7XosZxKDiDPHPYPK8BbRt3J+ju9sujgvcPXiEUVvld2Wb48LJbIn8EccdAIiIiIQQQhGOtcV6tALEz0JTlzrHN0wSwcVXP8AQiBCwB2kRtbhtCAptNsU7TiBePA/7d3iC6H+bXHxLLMzuAt4UsQpl7iMYJXG0jja2eLH2iTSwBlX1c9N9p/4+8twfk8vPcZQh9v8Em3GJ1ftCqwYeUNBqEaCIjQIRjrA6aDFiehrmdtdEHJv0ZLHiVfv6QBRYAOLP2uDa2YgSsnZjf8AgjtT2O79WdfvtMdZrmZTcblcEPyfcZgA083adxtZcbXHtEY2sk98ljJ6d7i8fMvp2lUP3N31bEL94irmZkswUBHueemCIiNQ1BGMYw6ChBYnUc9pT0uS5OldUXCLsd6ZkBgA4uHaIDMtKYOJ09uEOx/2VMO66JYsX33xK4V2LFn5N2ZEXp0slk7XFtbptDg2kfIn2zz+0N3NG2H1PEB97Hot1kCmVgZe1zv+8rysj2gPv4ABEaCOgCMOkCMGjxOhTlOXOhz3Ppcluy5fcurlUhYAGwBce1uqAQ/+MxZ3U8Hn6yMliSxYvuHoDxJ4UvwS92HwsRwISAgRqb0Wa9VwbW5M79k9d2IbmuAvr/qVYwYBgD0SBs7rOPpZ5didq7ywWIq3ncA26gDDEMdYPKMYdABhBYmdCJbSua8l7bmuW597NbkBV4LOp7p/sIBgRDiPGwcd5x04ZGSrfdZjGMYxI/ysOO7yw+IBwI9IEE7WEFiCMtUz42smNpG7YAyr6J1j35Geh/uI0p3Py9cPtbEHAPB+xOEXy2P2s3GwhGY2HvLF2Slmd2IHSBKGGGGXSBrmPSQCDRnQs53NbDc97LmuSz5m5KwB3ss/kTj/ANRAA2jMsAhHcG3ay4zoKsYxjGH+dFBFJixriCNBksibRBKuF2314FzM04n6FbH7D9YxJZjj9c83azfPFjZyrM7QSrlWVKEQKWUKzm77HoClDDDKGXwATCENYMINGUp7S1LFne5bl3uTeVXefkmMBCxnN3+hEm2MSEjHbMqzt+03QnlepVGtYxh/kf3ox1EGobDaBSf2It775t56O/8AOI+o5cGT6Of3zbefwJ/CkALeh/myL35VmU7RHMAmypmcRbSLKxu7WHpAYYYYZSlKXWAOIdJQINtWUpzua5Ln3tp3uXeRSIXP0BYMDG6btkeAE/Rwbdpgzng7EesoV0LGMH8r+5LHViDj3tfs08HnLu/sMWIt0/2Vbv7YgYNygfrcmawDjP8A5Lir5YP4s+1lvFvLmI5sBMhbypWVYZY40LQoYYgylKUpdQjCENLi0jCCxLLKXMrY3ube5d7CO9z7yvmdADuH9RqAG7jdsDUPM0Tx+0lKKvKwjpHqABj4zpn+f/c2LE6cWXOuMsL9238ZhY5qQ/kLB/DAmR5N768P2sKC2F2Iofd3FuhXdZu0l7DTCOYENytzLMOXM5QzDEaFDDEIQilKUp9YJjHooMIJn6aHO57BnNz7xmd7OoN9cShuZdn/AMx0JxgMSM9sDtPGDtlsTqCMIQmMYxjGH8LvJM/b3GM59J+7BcqWv8LlsfeM8z5d70Ox+xMNpMGDATQY9lKXbyzBCDiWzzzwCQEY5ZRB2lXNnMNAxDGoIQZSlOU+vsw3hxcHRQINHQp3NGDhjB3hy3kbhnwHgGVblVJNz6vc3STieS4YgUnd0Z6AIQkkkmMYwfnd44IuNqfqtrlCR/i1bH3sF7Ha9DsfxNAobGDAToRe0Zo3ywnMIT4WVmdAyyEQcwhB30gZs5dBoGHoRBlKUpS+FzHEdLi0tjQGjLQ9PBneMHeMOJzLaAMZ3jZ9sOxIbT+vEJXwk1U3bBs2bMy9ICSSSSSSSYfxO9hpWxhgJJxz2Gbyx7Yu8AWBKjLO6ZkISYw5bmFO3LOWhEoYegEIMpSnP4PphDWuHWDGjodjh7oAd8Q5QZxvMG5xkx9L17gA34OX2+bPzHBq1ScrDDZs2ZZS0MzJJvJJJJJfiPMEBDiIKwWfSxxg0YIy7y5A7Tp3nKIhiGz0gMMpSl8P8YwuLQ4ejIaMs4AXvEDvG5MrCnuzgLK23i+Qvvyz18BghScfAZufHiGGGzZsyy6GZmZksWLEm8vyO9mGIZ1/BG1sm4yE8zN3s7LmIdCzZ6BmzDDDKUvh9zC8Gjw9Chg1YozO8Jd7CiPwXEDce7TA+nlnKDPxmxIUOY0B+Vslyu7Zhhhhs2ZZZZmZmdGZm/IeYIOiA2hme2x2HYZ076C6Z0GGzoZmzvDDKUpfEezDUeG9PQ8FidoQjy3xKNGCpJwDK2A0OAd/x4sHF4GATsnizzZQyP7QxEQ2bMtmWWWWZ0Z6GY/gd9SEIcaG+2wd7mBnV30Fs2dM6szM2bMMMtRdNnXMYaW5rvHcOkNtFgCJcsb3ZNLNkL2//Z9WEGDtN/2O05lu2ZMbdsyGVDDEMO1mGzZlsyy7yyzZmeh0/IeYaBszG4LEc2TOGy6GbNnXNmzZls2YYh6Bz6/zCPVXXBrwSxEHLOMpCAM/WNCvgGVZVHCXH1HaIOuAYJU9JmVItvPeMu8MMQ2YbNmzZsyyy2ZlmzZ0zOv5DzEOo6QgstmmLZ1zZsyy2bOpHxBzlCEOI9FnFrWKxtLiIuWyR907StsAL2v7/wDlx+uw4+jtIivbMyNXtm3IwdghhiGGGGzZs2bNmWWWW7WZ0bNmzOn5DzZs6HRYjmyWecpbOmbNmzLLZs2dCIiOleesYQ0t7R4eiTHBglgjFWLAZ+sINXAGVbjlEP8AI7fSOG+A4CVn8ObOpuilVcsMoYYYbMNmzZs2bNmWWWzLMtmz0Zl+R3s6HSe6z99FbPTmWzZls2dDQjrFEIwhrXDcNw9BgBGCriQ5wu8zbpwe2/7XDJbDc/xOJY82+uXtmYZcdoQxDEMoYs2bMNmzLZlllsy2bMtmzpmzZvxHnQ6b22SySy2ejNmWzZs2dCIjQR0MwhCGhw6O6WyXFtcVigCcZS265iDLwHKtto+Yj9X+QkTYBgJyB9dvL5YqVV7sMRERDEWbNmGzZs2bMstmzLZls2drO0tmW/EeZ1xk0Fs650zLLLZ6CIiIjpE6DC4tHisuLi2smNrjsPa2EzQIDLPqylZdon0vLNESec9Hgm0DynVKdu82i+lDEShhhhhiHTMNmzZs2ZbMtmWWztZs2bNmzZj+R3sPRYu+ubNmzZs2bPQREREcxqHSIwtq4bisuLhuPawY2sZKFbbTmMtzA8q3iyW0Pr/wggLwWAJvifVGLvPfsnSqvdhhhiGIhhhhhhsw2bNmzZls2bMtmzLZs2bNmzflPPRIumbNmzZs2bNmzZ1IiIjQahhGGllslxXDcO1hxkiG8sQMRucfTZFuTctn6O8oSTG//wCZ6JuXlzHuW9u7PYX0oiGIiGIYYYYYdSzZs72bNmWWzZlszZs2ZbNmf4nfQZmzrmWzZs2dDoI0IiNBzGkwhrOfG1lxtcW0jjawCDI2FlA5PcbVeAfu+CEHmxc/V8v2keMwYAYC2OHO7c+/7/5OlU7sREQxEMMMMMMMOmYbNmzLZls2ZbNmz05ls34TzLZs6rLZls2esiIiIjoBhpZWz42s2Nrh2kcbbQA2kQjEXkHjaEKvo/p/rKceY5frtgrxObKHoki2OwcQxEQxEMMMMRDDDDDZs6Zs2bMyyy2bNmzZ0zNmzfjvNmzpmzLLZs/CakRGgRjHSypZE2le1xbTONrLNgQcHDtCk3pH2wkU3yd/0d/qyAY4ZmX7utn2f5EpVXK92IhiGIiGGIhhhhhhsxpnTNmzZllmzrmzNmXTN+a86Zs2ZbNmz8BqREQiGoNDLiyY2kcbTbbWXCkrAxYAKMAyv0sU6bA4D34PvETJg7vte7MEHgNmUPVwW/14OxEaDDDEREQwwwxDDDDDpmzpmzZs2Z0zZ0WbNmzZlvyXnTNmz8BoaERoRERqDQzpKjaZxtO42hLbPdjxEoEntS9eWyTgt+bPp2l5Qe757d2zeX1cuhERoMRDDEQwxDEQwwwxZs2bOq6OmbOuZnTMt+S8yy65+AiI0IiIjUMbOzo2lcZJnD7LeUBxEERgWVsAbibB9Xf6WJlexB6nKLzu8WBd9/jJ2J3ekiIiIiGIiGGGIYs2YbOmZsy2bOmdM7WbOiy2ZdPuP9/ORqRERoFxWXE6NpEMRAweVlaCSym599pHp3iQuY331X/LMF4DLcT/AGZGX7r62egiNBhiIiLMRDDEMQw6DZ0Wz05s2ZszZs2bOmb7j/dn4yI1IiI1BDezpIzawJlAkDBmZ31tjgPK8BHA7Ynd+nez57WEjendYLH0IgzHseNDUjQ0NCIiI0IYYYiIs2bNmz0Nmz0Zs6rZs6fd/wC/jNSPehEREaDvZ41g2n8MByuCyjE2z79W5v7j2H0diCKeFN1eV3myovGdjRHNh7uwkSKvK6kdRoRDEaDDEMRDqMMWbNnVs2ejNmbMzrm+/wD9/MdBoREbKkSAyFbOcPLeL44frtgxMzzr6f7P19PLOqlWAFWA3nyTHFfNnoI0OgiIiIiI4iGIYYYhs2bNnTNnVZbM2dGbOro/5f8AfzGhEREI72dJIyeduLDgTgM4fAQB4bC4L27fSwC1g4hJiTyyM2bAWPfQ6xoamhoRDEMREMREMNmGLNmzpmzo9Do9DZ0+9/38JGhEREREELO2N80Pn6eZcHaBwfz3fUKco3xqPrwWZ18BkXnMps8d+x5s9dux2Os0NDoI0IiIiIiIiGGIs9a9GZ6F0dPuX9/GREaERBCTA7AGVs0qu7X9n9RBN3oGPo/qyvbAY4A9Sh13WVs28N3wS1cvURoaERGhqREQxGhEWYiOjN21WdHRmzo65s33L+/jIiNCIIJui7mweVgnDYf2z3kQEMIyv+E2N7A7Ej3lyxYUYV28SlVXv85GhEREREaERDoRFmzrnVszo6NnRszp9y/v4ToI0IiXynYZegf7AEGybheX3Y9MNgwxt6k6E5WVbOhDZf6SIrK8vxGhqRqRqRDoMQwwxDEQ6Z0zZ6M9Kyzo2dPun9/IRoRIkdgBlWSFuX5BfR+83M8m3J69HqTmmdstizyxoZd9faVVVVfP6UhiIiIiIiIiNDpzMuj0OmZZs6fdP7+A6SIuSQD2HlexbGwyv+Hg+8cjhYY22lSFd1Zys6EZXz/SXKq5fPzmpoaERoRERoaERGg2bv0PS6M6M6/fP70Oo1IiI5tTsf4DvPXsfInlScx2y2JGzoMWDyr7SqquV+ciNToNSIiIiGIiIs65050ehZmzLMuv3z+9D4CIlhpgGVfEEYB/0h/ViaC2ONvRKFJ3Zys9BDkf2lIrlfOh+lGIhiIiLMQwxEQ9WZ0Z0zo6LZs6Lp98/vQ6TUIgyA8Q/bZwJNllHwOxIEbtg7FlbNnUgwG74JETKx85oRoRoRERoQxERERER8DM9GZmdM6feP7+EieEe++xevB7uEas+Xn2zp6crOVnQjQVXd7HmVkyv6QjTOpGpEREREREMPW6s2dFmZ1zfeP7+AlfLgWVjgQ7pfflniB2B3srZzqRErhn/wDD9AfKaERGveIiNCHTPRmZdXR6XT7h1Gnl3tsftmZAYc3+h4Jx4AZ2Jysw6ZiI32AkyvHY+M+YjU1IiIs6ERqa56XRs6NnR1dPuXXmwVutn1H+3GU7yLyvdkKlcrLmzZh0IlwZZcRw4/TGh8BEaZiNCGIiz0Z63Rs6Z1zN9+6QqAKvARnGRkOH29PV4Q7ZGJmdDoIbKX27v6A/QGhEMREREaHwZmdWejNmdPu3Qg8cAyrZYmeb/ozdeO3YWYdTU0x827n1+sI0NSNSI0IbMdbozZ0Z1ZszZ0+/dWKt/AeWZsLj+geCWCvds9ZEPlXBJSru/pjU6jU6CIiIiHQ0Ols6M6Oq6ZnT790wTwN34Pdu8L6ynaKuVjQiNSI2U6r9GfEdZoRFmIjQjrdHTPW6On37cy5jcB/2wgw8PK92c6kaGhFnFshw4/XHwkaERERoWbOuZehs6stnRnT71jHjDB36DQjQjTu31/8AxTQ1GIiGI0LOudXV6F6GdF/KxGh0GhFtxyz+vNDoIjQ0IjQjQ0zpmzouizpnV1dcP3HU0NCIiNlmZfhOg+E6TU6DoI6CIiGIhh0zZs2bOmZu1nVl0ej7h1IiNSzguK4+c+bPxkRGhFnQh1zZs6Z0Zls2bNnXOrp9w6ERqRpsYfv+rPgPgNDTMRqaZs2dc2ZZ0z6lnV0dfum//9k="/>
          <p:cNvPicPr>
            <a:picLocks noChangeAspect="1"/>
          </p:cNvPicPr>
          <p:nvPr/>
        </p:nvPicPr>
        <p:blipFill>
          <a:blip r:embed="rId3"/>
          <a:stretch>
            <a:fillRect/>
          </a:stretch>
        </p:blipFill>
        <p:spPr>
          <a:xfrm>
            <a:off x="457200" y="910732"/>
            <a:ext cx="2854757" cy="3412787"/>
          </a:xfrm>
          <a:prstGeom prst="rect">
            <a:avLst/>
          </a:prstGeom>
        </p:spPr>
      </p:pic>
      <p:sp>
        <p:nvSpPr>
          <p:cNvPr id="3" name="Text 0"/>
          <p:cNvSpPr/>
          <p:nvPr/>
        </p:nvSpPr>
        <p:spPr>
          <a:xfrm>
            <a:off x="457200" y="2155145"/>
            <a:ext cx="2738169" cy="1005840"/>
          </a:xfrm>
          <a:prstGeom prst="rect">
            <a:avLst/>
          </a:prstGeom>
          <a:noFill/>
          <a:ln/>
        </p:spPr>
        <p:txBody>
          <a:bodyPr wrap="square" lIns="95250" tIns="95250" rIns="95250" bIns="95250" rtlCol="0" anchor="t">
            <a:spAutoFit/>
          </a:bodyPr>
          <a:lstStyle/>
          <a:p>
            <a:pPr algn="ctr">
              <a:lnSpc>
                <a:spcPct val="120000"/>
              </a:lnSpc>
              <a:spcBef>
                <a:spcPts val="375"/>
              </a:spcBef>
            </a:pPr>
            <a:r>
              <a:rPr lang="en-US" sz="1500" b="1" dirty="0">
                <a:solidFill>
                  <a:srgbClr val="FFFFFF"/>
                </a:solidFill>
                <a:latin typeface="Arial" pitchFamily="34" charset="0"/>
                <a:ea typeface="Arial" pitchFamily="34" charset="-122"/>
                <a:cs typeface="Arial" pitchFamily="34" charset="-120"/>
              </a:rPr>
              <a:t>A Changing Demand-Supply Balance on Global Food Markets</a:t>
            </a:r>
            <a:endParaRPr lang="en-US" sz="1500" dirty="0"/>
          </a:p>
        </p:txBody>
      </p:sp>
      <p:sp>
        <p:nvSpPr>
          <p:cNvPr id="4" name="Shape 1"/>
          <p:cNvSpPr/>
          <p:nvPr/>
        </p:nvSpPr>
        <p:spPr>
          <a:xfrm>
            <a:off x="3040642" y="1039937"/>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5" name="Text 2"/>
          <p:cNvSpPr/>
          <p:nvPr/>
        </p:nvSpPr>
        <p:spPr>
          <a:xfrm>
            <a:off x="3060104" y="1094801"/>
            <a:ext cx="509716"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1</a:t>
            </a:r>
            <a:endParaRPr lang="en-US" sz="1500" dirty="0"/>
          </a:p>
        </p:txBody>
      </p:sp>
      <p:sp>
        <p:nvSpPr>
          <p:cNvPr id="6" name="Text 3"/>
          <p:cNvSpPr/>
          <p:nvPr/>
        </p:nvSpPr>
        <p:spPr>
          <a:xfrm>
            <a:off x="3651704" y="1030047"/>
            <a:ext cx="4989088" cy="548640"/>
          </a:xfrm>
          <a:prstGeom prst="rect">
            <a:avLst/>
          </a:prstGeom>
          <a:noFill/>
          <a:ln/>
        </p:spPr>
        <p:txBody>
          <a:bodyPr wrap="square" lIns="95250" tIns="95250" rIns="95250" bIns="95250" rtlCol="0" anchor="t">
            <a:spAutoFit/>
          </a:bodyPr>
          <a:lstStyle/>
          <a:p>
            <a:pPr>
              <a:lnSpc>
                <a:spcPct val="80000"/>
              </a:lnSpc>
              <a:spcBef>
                <a:spcPts val="375"/>
              </a:spcBef>
            </a:pPr>
            <a:r>
              <a:rPr lang="en-US" sz="1200" b="1" dirty="0">
                <a:solidFill>
                  <a:srgbClr val="FFFFFF"/>
                </a:solidFill>
                <a:latin typeface="Arial" pitchFamily="34" charset="0"/>
                <a:ea typeface="Arial" pitchFamily="34" charset="-122"/>
                <a:cs typeface="Arial" pitchFamily="34" charset="-120"/>
              </a:rPr>
              <a:t>Following </a:t>
            </a:r>
            <a:r>
              <a:rPr lang="en-US" sz="1200" dirty="0">
                <a:solidFill>
                  <a:srgbClr val="FFFFFF"/>
                </a:solidFill>
                <a:latin typeface="Arial" pitchFamily="34" charset="0"/>
                <a:ea typeface="Arial" pitchFamily="34" charset="-122"/>
                <a:cs typeface="Arial" pitchFamily="34" charset="-120"/>
              </a:rPr>
              <a:t>2007, global food markets were hit by a succession of extreme price peaks.</a:t>
            </a:r>
            <a:endParaRPr lang="en-US" sz="1500" dirty="0"/>
          </a:p>
        </p:txBody>
      </p:sp>
      <p:sp>
        <p:nvSpPr>
          <p:cNvPr id="7" name="Shape 4"/>
          <p:cNvSpPr/>
          <p:nvPr/>
        </p:nvSpPr>
        <p:spPr>
          <a:xfrm>
            <a:off x="3040642" y="2383745"/>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8" name="Text 5"/>
          <p:cNvSpPr/>
          <p:nvPr/>
        </p:nvSpPr>
        <p:spPr>
          <a:xfrm>
            <a:off x="3060104" y="2438609"/>
            <a:ext cx="509716"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2</a:t>
            </a:r>
            <a:endParaRPr lang="en-US" sz="1500" dirty="0"/>
          </a:p>
        </p:txBody>
      </p:sp>
      <p:sp>
        <p:nvSpPr>
          <p:cNvPr id="9" name="Shape 6"/>
          <p:cNvSpPr/>
          <p:nvPr/>
        </p:nvSpPr>
        <p:spPr>
          <a:xfrm>
            <a:off x="3040642" y="3622853"/>
            <a:ext cx="548640" cy="548640"/>
          </a:xfrm>
          <a:custGeom>
            <a:avLst/>
            <a:gdLst/>
            <a:ahLst/>
            <a:cxnLst/>
            <a:rect l="l" t="t" r="r" b="b"/>
            <a:pathLst>
              <a:path w="548640" h="548640">
                <a:moveTo>
                  <a:pt x="274320" y="0"/>
                </a:moveTo>
                <a:lnTo>
                  <a:pt x="0" y="274320"/>
                </a:lnTo>
                <a:lnTo>
                  <a:pt x="274320" y="548640"/>
                </a:lnTo>
                <a:lnTo>
                  <a:pt x="548640" y="274320"/>
                </a:lnTo>
                <a:lnTo>
                  <a:pt x="274320" y="0"/>
                </a:lnTo>
                <a:close/>
              </a:path>
            </a:pathLst>
          </a:custGeom>
          <a:solidFill>
            <a:srgbClr val="000000"/>
          </a:solidFill>
          <a:ln w="28575">
            <a:solidFill>
              <a:srgbClr val="823DCD"/>
            </a:solidFill>
            <a:prstDash val="solid"/>
          </a:ln>
        </p:spPr>
        <p:txBody>
          <a:bodyPr/>
          <a:lstStyle/>
          <a:p>
            <a:endParaRPr lang="en-US"/>
          </a:p>
        </p:txBody>
      </p:sp>
      <p:sp>
        <p:nvSpPr>
          <p:cNvPr id="10" name="Text 7"/>
          <p:cNvSpPr/>
          <p:nvPr/>
        </p:nvSpPr>
        <p:spPr>
          <a:xfrm>
            <a:off x="3060301" y="3677717"/>
            <a:ext cx="509321" cy="438912"/>
          </a:xfrm>
          <a:prstGeom prst="rect">
            <a:avLst/>
          </a:prstGeom>
          <a:solidFill>
            <a:srgbClr val="FFFFFF">
              <a:alpha val="0"/>
            </a:srgbClr>
          </a:solidFill>
          <a:ln w="28575">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3</a:t>
            </a:r>
            <a:endParaRPr lang="en-US" sz="1500" dirty="0"/>
          </a:p>
        </p:txBody>
      </p:sp>
      <p:sp>
        <p:nvSpPr>
          <p:cNvPr id="11" name="Shape 8"/>
          <p:cNvSpPr/>
          <p:nvPr/>
        </p:nvSpPr>
        <p:spPr>
          <a:xfrm>
            <a:off x="8594982"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solidFill>
          <a:ln/>
        </p:spPr>
        <p:txBody>
          <a:bodyPr/>
          <a:lstStyle/>
          <a:p>
            <a:endParaRPr lang="en-US"/>
          </a:p>
        </p:txBody>
      </p:sp>
      <p:sp>
        <p:nvSpPr>
          <p:cNvPr id="12" name="Shape 9"/>
          <p:cNvSpPr/>
          <p:nvPr/>
        </p:nvSpPr>
        <p:spPr>
          <a:xfrm>
            <a:off x="8364148"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80000"/>
            </a:srgbClr>
          </a:solidFill>
          <a:ln/>
        </p:spPr>
        <p:txBody>
          <a:bodyPr/>
          <a:lstStyle/>
          <a:p>
            <a:endParaRPr lang="en-US"/>
          </a:p>
        </p:txBody>
      </p:sp>
      <p:sp>
        <p:nvSpPr>
          <p:cNvPr id="13" name="Shape 10"/>
          <p:cNvSpPr/>
          <p:nvPr/>
        </p:nvSpPr>
        <p:spPr>
          <a:xfrm>
            <a:off x="8133313"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70000"/>
            </a:srgbClr>
          </a:solidFill>
          <a:ln/>
        </p:spPr>
        <p:txBody>
          <a:bodyPr/>
          <a:lstStyle/>
          <a:p>
            <a:endParaRPr lang="en-US"/>
          </a:p>
        </p:txBody>
      </p:sp>
      <p:sp>
        <p:nvSpPr>
          <p:cNvPr id="14" name="Shape 11"/>
          <p:cNvSpPr/>
          <p:nvPr/>
        </p:nvSpPr>
        <p:spPr>
          <a:xfrm>
            <a:off x="7902479" y="4646938"/>
            <a:ext cx="188030" cy="250707"/>
          </a:xfrm>
          <a:custGeom>
            <a:avLst/>
            <a:gdLst/>
            <a:ahLst/>
            <a:cxnLst/>
            <a:rect l="l" t="t" r="r" b="b"/>
            <a:pathLst>
              <a:path w="188030" h="250707">
                <a:moveTo>
                  <a:pt x="47008" y="0"/>
                </a:moveTo>
                <a:lnTo>
                  <a:pt x="188030" y="0"/>
                </a:lnTo>
                <a:lnTo>
                  <a:pt x="141023" y="250707"/>
                </a:lnTo>
                <a:lnTo>
                  <a:pt x="0" y="250707"/>
                </a:lnTo>
                <a:close/>
              </a:path>
            </a:pathLst>
          </a:custGeom>
          <a:solidFill>
            <a:srgbClr val="72349D">
              <a:alpha val="60000"/>
            </a:srgbClr>
          </a:solidFill>
          <a:ln/>
        </p:spPr>
        <p:txBody>
          <a:bodyPr/>
          <a:lstStyle/>
          <a:p>
            <a:endParaRPr lang="en-US"/>
          </a:p>
        </p:txBody>
      </p:sp>
      <p:sp>
        <p:nvSpPr>
          <p:cNvPr id="15" name="Text 12"/>
          <p:cNvSpPr/>
          <p:nvPr/>
        </p:nvSpPr>
        <p:spPr>
          <a:xfrm>
            <a:off x="3712961" y="2251366"/>
            <a:ext cx="5297407" cy="73152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Microsoft Yahei" pitchFamily="34" charset="0"/>
                <a:ea typeface="Microsoft Yahei" pitchFamily="34" charset="-122"/>
                <a:cs typeface="Microsoft Yahei" pitchFamily="34" charset="-120"/>
              </a:rPr>
              <a:t>Not just a passing episode of turbulence, but coincided with a shift in the longer-term trend of global markets for agricultural products</a:t>
            </a:r>
            <a:endParaRPr lang="en-US" sz="1500" dirty="0"/>
          </a:p>
        </p:txBody>
      </p:sp>
      <p:sp>
        <p:nvSpPr>
          <p:cNvPr id="16" name="Text 13"/>
          <p:cNvSpPr/>
          <p:nvPr/>
        </p:nvSpPr>
        <p:spPr>
          <a:xfrm>
            <a:off x="3682658" y="3714293"/>
            <a:ext cx="5004142" cy="457200"/>
          </a:xfrm>
          <a:prstGeom prst="rect">
            <a:avLst/>
          </a:prstGeom>
          <a:noFill/>
          <a:ln/>
        </p:spPr>
        <p:txBody>
          <a:bodyPr wrap="square" lIns="95250" tIns="95250" rIns="95250" bIns="95250" rtlCol="0" anchor="t">
            <a:spAutoFit/>
          </a:bodyPr>
          <a:lstStyle/>
          <a:p>
            <a:pPr>
              <a:lnSpc>
                <a:spcPct val="120000"/>
              </a:lnSpc>
              <a:spcBef>
                <a:spcPts val="375"/>
              </a:spcBef>
            </a:pPr>
            <a:r>
              <a:rPr lang="en-US" sz="1200" dirty="0">
                <a:solidFill>
                  <a:srgbClr val="FFFFFF"/>
                </a:solidFill>
                <a:latin typeface="Microsoft Yahei" pitchFamily="34" charset="0"/>
                <a:ea typeface="Microsoft Yahei" pitchFamily="34" charset="-122"/>
                <a:cs typeface="Microsoft Yahei" pitchFamily="34" charset="-120"/>
              </a:rPr>
              <a:t>Indications that we may have experienced an upward shift in trend.</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4735</Words>
  <Application>Microsoft Office PowerPoint</Application>
  <PresentationFormat>On-screen Show (16:9)</PresentationFormat>
  <Paragraphs>428</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Microsoft Yahei</vt:lpstr>
      <vt:lpstr>Arial</vt:lpstr>
      <vt:lpstr>Arial,sans-serif</vt:lpstr>
      <vt:lpstr>Calibri,sans-serif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geneva office.</cp:lastModifiedBy>
  <cp:revision>3</cp:revision>
  <dcterms:created xsi:type="dcterms:W3CDTF">2024-06-25T15:05:55Z</dcterms:created>
  <dcterms:modified xsi:type="dcterms:W3CDTF">2024-06-26T12:58:20Z</dcterms:modified>
</cp:coreProperties>
</file>